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Roboto"/>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Roboto-bold.fntdata"/><Relationship Id="rId25" Type="http://schemas.openxmlformats.org/officeDocument/2006/relationships/font" Target="fonts/Roboto-regular.fntdata"/><Relationship Id="rId28" Type="http://schemas.openxmlformats.org/officeDocument/2006/relationships/font" Target="fonts/Roboto-boldItalic.fntdata"/><Relationship Id="rId27" Type="http://schemas.openxmlformats.org/officeDocument/2006/relationships/font" Target="fonts/Robot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p: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1620eb20529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1620eb20529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1620eb20529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1620eb20529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1620eb20529_1_5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1620eb20529_1_5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1620eb20529_2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1620eb20529_2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1620eb20529_2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1620eb20529_2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162b379857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162b379857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162b3798573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162b3798573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1620eb20529_1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1620eb20529_1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162b3798573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162b3798573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162b3798573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162b3798573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161a19a5471_0_3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161a19a5471_0_3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161ba49264a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161ba49264a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161a19a5471_0_1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161a19a5471_0_1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1620eb20529_1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1620eb20529_1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1620eb20529_1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1620eb20529_1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1620eb20529_1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1620eb20529_1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1620eb20529_1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1620eb20529_1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1620eb20529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1620eb20529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8246400" y="4245875"/>
            <a:ext cx="897600" cy="897600"/>
          </a:xfrm>
          <a:prstGeom prst="round1Rect">
            <a:avLst>
              <a:gd fmla="val 16667" name="adj"/>
            </a:avLst>
          </a:prstGeom>
          <a:solidFill>
            <a:schemeClr val="lt1">
              <a:alpha val="6808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390525" y="1819275"/>
            <a:ext cx="8222100" cy="933600"/>
          </a:xfrm>
          <a:prstGeom prst="rect">
            <a:avLst/>
          </a:prstGeom>
        </p:spPr>
        <p:txBody>
          <a:bodyPr anchorCtr="0" anchor="b"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13" name="Google Shape;13;p2"/>
          <p:cNvSpPr txBox="1"/>
          <p:nvPr>
            <p:ph idx="1" type="subTitle"/>
          </p:nvPr>
        </p:nvSpPr>
        <p:spPr>
          <a:xfrm>
            <a:off x="390525" y="2789130"/>
            <a:ext cx="8222100" cy="4329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p:txBody>
      </p:sp>
      <p:sp>
        <p:nvSpPr>
          <p:cNvPr id="14" name="Google Shape;14;p2"/>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4"/>
        </a:solidFill>
      </p:bgPr>
    </p:bg>
    <p:spTree>
      <p:nvGrpSpPr>
        <p:cNvPr id="57" name="Shape 57"/>
        <p:cNvGrpSpPr/>
        <p:nvPr/>
      </p:nvGrpSpPr>
      <p:grpSpPr>
        <a:xfrm>
          <a:off x="0" y="0"/>
          <a:ext cx="0" cy="0"/>
          <a:chOff x="0" y="0"/>
          <a:chExt cx="0" cy="0"/>
        </a:xfrm>
      </p:grpSpPr>
      <p:sp>
        <p:nvSpPr>
          <p:cNvPr id="58" name="Google Shape;58;p11"/>
          <p:cNvSpPr txBox="1"/>
          <p:nvPr>
            <p:ph hasCustomPrompt="1" type="title"/>
          </p:nvPr>
        </p:nvSpPr>
        <p:spPr>
          <a:xfrm>
            <a:off x="475500" y="1258525"/>
            <a:ext cx="8222100" cy="19635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dk2"/>
              </a:buClr>
              <a:buSzPts val="12000"/>
              <a:buNone/>
              <a:defRPr sz="12000">
                <a:solidFill>
                  <a:schemeClr val="dk2"/>
                </a:solidFill>
              </a:defRPr>
            </a:lvl1pPr>
            <a:lvl2pPr lvl="1" algn="ctr">
              <a:spcBef>
                <a:spcPts val="0"/>
              </a:spcBef>
              <a:spcAft>
                <a:spcPts val="0"/>
              </a:spcAft>
              <a:buClr>
                <a:schemeClr val="dk2"/>
              </a:buClr>
              <a:buSzPts val="12000"/>
              <a:buNone/>
              <a:defRPr sz="12000">
                <a:solidFill>
                  <a:schemeClr val="dk2"/>
                </a:solidFill>
              </a:defRPr>
            </a:lvl2pPr>
            <a:lvl3pPr lvl="2" algn="ctr">
              <a:spcBef>
                <a:spcPts val="0"/>
              </a:spcBef>
              <a:spcAft>
                <a:spcPts val="0"/>
              </a:spcAft>
              <a:buClr>
                <a:schemeClr val="dk2"/>
              </a:buClr>
              <a:buSzPts val="12000"/>
              <a:buNone/>
              <a:defRPr sz="12000">
                <a:solidFill>
                  <a:schemeClr val="dk2"/>
                </a:solidFill>
              </a:defRPr>
            </a:lvl3pPr>
            <a:lvl4pPr lvl="3" algn="ctr">
              <a:spcBef>
                <a:spcPts val="0"/>
              </a:spcBef>
              <a:spcAft>
                <a:spcPts val="0"/>
              </a:spcAft>
              <a:buClr>
                <a:schemeClr val="dk2"/>
              </a:buClr>
              <a:buSzPts val="12000"/>
              <a:buNone/>
              <a:defRPr sz="12000">
                <a:solidFill>
                  <a:schemeClr val="dk2"/>
                </a:solidFill>
              </a:defRPr>
            </a:lvl4pPr>
            <a:lvl5pPr lvl="4" algn="ctr">
              <a:spcBef>
                <a:spcPts val="0"/>
              </a:spcBef>
              <a:spcAft>
                <a:spcPts val="0"/>
              </a:spcAft>
              <a:buClr>
                <a:schemeClr val="dk2"/>
              </a:buClr>
              <a:buSzPts val="12000"/>
              <a:buNone/>
              <a:defRPr sz="12000">
                <a:solidFill>
                  <a:schemeClr val="dk2"/>
                </a:solidFill>
              </a:defRPr>
            </a:lvl5pPr>
            <a:lvl6pPr lvl="5" algn="ctr">
              <a:spcBef>
                <a:spcPts val="0"/>
              </a:spcBef>
              <a:spcAft>
                <a:spcPts val="0"/>
              </a:spcAft>
              <a:buClr>
                <a:schemeClr val="dk2"/>
              </a:buClr>
              <a:buSzPts val="12000"/>
              <a:buNone/>
              <a:defRPr sz="12000">
                <a:solidFill>
                  <a:schemeClr val="dk2"/>
                </a:solidFill>
              </a:defRPr>
            </a:lvl6pPr>
            <a:lvl7pPr lvl="6" algn="ctr">
              <a:spcBef>
                <a:spcPts val="0"/>
              </a:spcBef>
              <a:spcAft>
                <a:spcPts val="0"/>
              </a:spcAft>
              <a:buClr>
                <a:schemeClr val="dk2"/>
              </a:buClr>
              <a:buSzPts val="12000"/>
              <a:buNone/>
              <a:defRPr sz="12000">
                <a:solidFill>
                  <a:schemeClr val="dk2"/>
                </a:solidFill>
              </a:defRPr>
            </a:lvl7pPr>
            <a:lvl8pPr lvl="7" algn="ctr">
              <a:spcBef>
                <a:spcPts val="0"/>
              </a:spcBef>
              <a:spcAft>
                <a:spcPts val="0"/>
              </a:spcAft>
              <a:buClr>
                <a:schemeClr val="dk2"/>
              </a:buClr>
              <a:buSzPts val="12000"/>
              <a:buNone/>
              <a:defRPr sz="12000">
                <a:solidFill>
                  <a:schemeClr val="dk2"/>
                </a:solidFill>
              </a:defRPr>
            </a:lvl8pPr>
            <a:lvl9pPr lvl="8" algn="ctr">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p:nvPr>
            <p:ph idx="1" type="body"/>
          </p:nvPr>
        </p:nvSpPr>
        <p:spPr>
          <a:xfrm>
            <a:off x="475500" y="3304625"/>
            <a:ext cx="82221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60" name="Google Shape;60;p11"/>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solidFill>
          <a:schemeClr val="accent4"/>
        </a:solidFill>
      </p:bgPr>
    </p:bg>
    <p:spTree>
      <p:nvGrpSpPr>
        <p:cNvPr id="61" name="Shape 61"/>
        <p:cNvGrpSpPr/>
        <p:nvPr/>
      </p:nvGrpSpPr>
      <p:grpSpPr>
        <a:xfrm>
          <a:off x="0" y="0"/>
          <a:ext cx="0" cy="0"/>
          <a:chOff x="0" y="0"/>
          <a:chExt cx="0" cy="0"/>
        </a:xfrm>
      </p:grpSpPr>
      <p:sp>
        <p:nvSpPr>
          <p:cNvPr id="62" name="Google Shape;62;p12"/>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txBox="1"/>
          <p:nvPr>
            <p:ph type="title"/>
          </p:nvPr>
        </p:nvSpPr>
        <p:spPr>
          <a:xfrm>
            <a:off x="460950" y="2065350"/>
            <a:ext cx="8222100" cy="1012800"/>
          </a:xfrm>
          <a:prstGeom prst="rect">
            <a:avLst/>
          </a:prstGeom>
        </p:spPr>
        <p:txBody>
          <a:bodyPr anchorCtr="0" anchor="ctr" bIns="91425" lIns="91425" spcFirstLastPara="1" rIns="91425" wrap="square" tIns="91425">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7" name="Google Shape;17;p3"/>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2" name="Google Shape;22;p4"/>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3" name="Google Shape;23;p4"/>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5"/>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8" name="Google Shape;28;p5"/>
          <p:cNvSpPr txBox="1"/>
          <p:nvPr>
            <p:ph idx="1" type="body"/>
          </p:nvPr>
        </p:nvSpPr>
        <p:spPr>
          <a:xfrm>
            <a:off x="471900" y="1919075"/>
            <a:ext cx="3999900" cy="2710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9" name="Google Shape;29;p5"/>
          <p:cNvSpPr txBox="1"/>
          <p:nvPr>
            <p:ph idx="2" type="body"/>
          </p:nvPr>
        </p:nvSpPr>
        <p:spPr>
          <a:xfrm>
            <a:off x="4694250" y="1919075"/>
            <a:ext cx="3999900" cy="2710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0" name="Google Shape;30;p5"/>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6"/>
          <p:cNvSpPr/>
          <p:nvPr/>
        </p:nvSpPr>
        <p:spPr>
          <a:xfrm flipH="1" rot="10800000">
            <a:off x="0" y="656400"/>
            <a:ext cx="9144000" cy="44871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6"/>
          <p:cNvSpPr txBox="1"/>
          <p:nvPr>
            <p:ph type="title"/>
          </p:nvPr>
        </p:nvSpPr>
        <p:spPr>
          <a:xfrm>
            <a:off x="98250" y="16350"/>
            <a:ext cx="8826600" cy="602700"/>
          </a:xfrm>
          <a:prstGeom prst="rect">
            <a:avLst/>
          </a:prstGeom>
        </p:spPr>
        <p:txBody>
          <a:bodyPr anchorCtr="0" anchor="ctr" bIns="91425" lIns="91425" spcFirstLastPara="1" rIns="91425" wrap="square" tIns="91425">
            <a:norm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p:txBody>
      </p:sp>
      <p:sp>
        <p:nvSpPr>
          <p:cNvPr id="35" name="Google Shape;35;p6"/>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6" name="Shape 36"/>
        <p:cNvGrpSpPr/>
        <p:nvPr/>
      </p:nvGrpSpPr>
      <p:grpSpPr>
        <a:xfrm>
          <a:off x="0" y="0"/>
          <a:ext cx="0" cy="0"/>
          <a:chOff x="0" y="0"/>
          <a:chExt cx="0" cy="0"/>
        </a:xfrm>
      </p:grpSpPr>
      <p:sp>
        <p:nvSpPr>
          <p:cNvPr id="37" name="Google Shape;37;p7"/>
          <p:cNvSpPr txBox="1"/>
          <p:nvPr/>
        </p:nvSpPr>
        <p:spPr>
          <a:xfrm flipH="1" rot="10800000">
            <a:off x="3276600" y="25"/>
            <a:ext cx="58674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7"/>
          <p:cNvSpPr txBox="1"/>
          <p:nvPr>
            <p:ph type="title"/>
          </p:nvPr>
        </p:nvSpPr>
        <p:spPr>
          <a:xfrm>
            <a:off x="226078" y="357800"/>
            <a:ext cx="2808000" cy="9534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0" name="Google Shape;40;p7"/>
          <p:cNvSpPr txBox="1"/>
          <p:nvPr>
            <p:ph idx="1" type="body"/>
          </p:nvPr>
        </p:nvSpPr>
        <p:spPr>
          <a:xfrm>
            <a:off x="226075" y="1465800"/>
            <a:ext cx="2808000" cy="3163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Clr>
                <a:schemeClr val="lt1"/>
              </a:buClr>
              <a:buSzPts val="1200"/>
              <a:buChar char="●"/>
              <a:defRPr sz="1200">
                <a:solidFill>
                  <a:schemeClr val="lt1"/>
                </a:solidFill>
              </a:defRPr>
            </a:lvl1pPr>
            <a:lvl2pPr indent="-304800" lvl="1" marL="914400">
              <a:spcBef>
                <a:spcPts val="0"/>
              </a:spcBef>
              <a:spcAft>
                <a:spcPts val="0"/>
              </a:spcAft>
              <a:buClr>
                <a:schemeClr val="lt1"/>
              </a:buClr>
              <a:buSzPts val="1200"/>
              <a:buChar char="○"/>
              <a:defRPr sz="1200">
                <a:solidFill>
                  <a:schemeClr val="lt1"/>
                </a:solidFill>
              </a:defRPr>
            </a:lvl2pPr>
            <a:lvl3pPr indent="-304800" lvl="2" marL="1371600">
              <a:spcBef>
                <a:spcPts val="0"/>
              </a:spcBef>
              <a:spcAft>
                <a:spcPts val="0"/>
              </a:spcAft>
              <a:buClr>
                <a:schemeClr val="lt1"/>
              </a:buClr>
              <a:buSzPts val="1200"/>
              <a:buChar char="■"/>
              <a:defRPr sz="1200">
                <a:solidFill>
                  <a:schemeClr val="lt1"/>
                </a:solidFill>
              </a:defRPr>
            </a:lvl3pPr>
            <a:lvl4pPr indent="-304800" lvl="3" marL="1828800">
              <a:spcBef>
                <a:spcPts val="0"/>
              </a:spcBef>
              <a:spcAft>
                <a:spcPts val="0"/>
              </a:spcAft>
              <a:buClr>
                <a:schemeClr val="lt1"/>
              </a:buClr>
              <a:buSzPts val="1200"/>
              <a:buChar char="●"/>
              <a:defRPr sz="1200">
                <a:solidFill>
                  <a:schemeClr val="lt1"/>
                </a:solidFill>
              </a:defRPr>
            </a:lvl4pPr>
            <a:lvl5pPr indent="-304800" lvl="4" marL="2286000">
              <a:spcBef>
                <a:spcPts val="0"/>
              </a:spcBef>
              <a:spcAft>
                <a:spcPts val="0"/>
              </a:spcAft>
              <a:buClr>
                <a:schemeClr val="lt1"/>
              </a:buClr>
              <a:buSzPts val="1200"/>
              <a:buChar char="○"/>
              <a:defRPr sz="1200">
                <a:solidFill>
                  <a:schemeClr val="lt1"/>
                </a:solidFill>
              </a:defRPr>
            </a:lvl5pPr>
            <a:lvl6pPr indent="-304800" lvl="5" marL="2743200">
              <a:spcBef>
                <a:spcPts val="0"/>
              </a:spcBef>
              <a:spcAft>
                <a:spcPts val="0"/>
              </a:spcAft>
              <a:buClr>
                <a:schemeClr val="lt1"/>
              </a:buClr>
              <a:buSzPts val="1200"/>
              <a:buChar char="■"/>
              <a:defRPr sz="1200">
                <a:solidFill>
                  <a:schemeClr val="lt1"/>
                </a:solidFill>
              </a:defRPr>
            </a:lvl6pPr>
            <a:lvl7pPr indent="-304800" lvl="6" marL="3200400">
              <a:spcBef>
                <a:spcPts val="0"/>
              </a:spcBef>
              <a:spcAft>
                <a:spcPts val="0"/>
              </a:spcAft>
              <a:buClr>
                <a:schemeClr val="lt1"/>
              </a:buClr>
              <a:buSzPts val="1200"/>
              <a:buChar char="●"/>
              <a:defRPr sz="1200">
                <a:solidFill>
                  <a:schemeClr val="lt1"/>
                </a:solidFill>
              </a:defRPr>
            </a:lvl7pPr>
            <a:lvl8pPr indent="-304800" lvl="7" marL="3657600">
              <a:spcBef>
                <a:spcPts val="0"/>
              </a:spcBef>
              <a:spcAft>
                <a:spcPts val="0"/>
              </a:spcAft>
              <a:buClr>
                <a:schemeClr val="lt1"/>
              </a:buClr>
              <a:buSzPts val="1200"/>
              <a:buChar char="○"/>
              <a:defRPr sz="1200">
                <a:solidFill>
                  <a:schemeClr val="lt1"/>
                </a:solidFill>
              </a:defRPr>
            </a:lvl8pPr>
            <a:lvl9pPr indent="-304800" lvl="8" marL="4114800">
              <a:spcBef>
                <a:spcPts val="0"/>
              </a:spcBef>
              <a:spcAft>
                <a:spcPts val="0"/>
              </a:spcAft>
              <a:buClr>
                <a:schemeClr val="lt1"/>
              </a:buClr>
              <a:buSzPts val="1200"/>
              <a:buChar char="■"/>
              <a:defRPr sz="1200">
                <a:solidFill>
                  <a:schemeClr val="lt1"/>
                </a:solidFill>
              </a:defRPr>
            </a:lvl9pPr>
          </a:lstStyle>
          <a:p/>
        </p:txBody>
      </p:sp>
      <p:sp>
        <p:nvSpPr>
          <p:cNvPr id="41" name="Google Shape;41;p7"/>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2" name="Shape 42"/>
        <p:cNvGrpSpPr/>
        <p:nvPr/>
      </p:nvGrpSpPr>
      <p:grpSpPr>
        <a:xfrm>
          <a:off x="0" y="0"/>
          <a:ext cx="0" cy="0"/>
          <a:chOff x="0" y="0"/>
          <a:chExt cx="0" cy="0"/>
        </a:xfrm>
      </p:grpSpPr>
      <p:sp>
        <p:nvSpPr>
          <p:cNvPr id="43" name="Google Shape;43;p8"/>
          <p:cNvSpPr txBox="1"/>
          <p:nvPr>
            <p:ph type="title"/>
          </p:nvPr>
        </p:nvSpPr>
        <p:spPr>
          <a:xfrm>
            <a:off x="490250" y="488250"/>
            <a:ext cx="62271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6000"/>
              <a:buNone/>
              <a:defRPr sz="6000"/>
            </a:lvl1pPr>
            <a:lvl2pPr lvl="1">
              <a:spcBef>
                <a:spcPts val="0"/>
              </a:spcBef>
              <a:spcAft>
                <a:spcPts val="0"/>
              </a:spcAft>
              <a:buSzPts val="6000"/>
              <a:buNone/>
              <a:defRPr sz="6000"/>
            </a:lvl2pPr>
            <a:lvl3pPr lvl="2">
              <a:spcBef>
                <a:spcPts val="0"/>
              </a:spcBef>
              <a:spcAft>
                <a:spcPts val="0"/>
              </a:spcAft>
              <a:buSzPts val="6000"/>
              <a:buNone/>
              <a:defRPr sz="6000"/>
            </a:lvl3pPr>
            <a:lvl4pPr lvl="3">
              <a:spcBef>
                <a:spcPts val="0"/>
              </a:spcBef>
              <a:spcAft>
                <a:spcPts val="0"/>
              </a:spcAft>
              <a:buSzPts val="6000"/>
              <a:buNone/>
              <a:defRPr sz="6000"/>
            </a:lvl4pPr>
            <a:lvl5pPr lvl="4">
              <a:spcBef>
                <a:spcPts val="0"/>
              </a:spcBef>
              <a:spcAft>
                <a:spcPts val="0"/>
              </a:spcAft>
              <a:buSzPts val="6000"/>
              <a:buNone/>
              <a:defRPr sz="6000"/>
            </a:lvl5pPr>
            <a:lvl6pPr lvl="5">
              <a:spcBef>
                <a:spcPts val="0"/>
              </a:spcBef>
              <a:spcAft>
                <a:spcPts val="0"/>
              </a:spcAft>
              <a:buSzPts val="6000"/>
              <a:buNone/>
              <a:defRPr sz="6000"/>
            </a:lvl6pPr>
            <a:lvl7pPr lvl="6">
              <a:spcBef>
                <a:spcPts val="0"/>
              </a:spcBef>
              <a:spcAft>
                <a:spcPts val="0"/>
              </a:spcAft>
              <a:buSzPts val="6000"/>
              <a:buNone/>
              <a:defRPr sz="6000"/>
            </a:lvl7pPr>
            <a:lvl8pPr lvl="7">
              <a:spcBef>
                <a:spcPts val="0"/>
              </a:spcBef>
              <a:spcAft>
                <a:spcPts val="0"/>
              </a:spcAft>
              <a:buSzPts val="6000"/>
              <a:buNone/>
              <a:defRPr sz="6000"/>
            </a:lvl8pPr>
            <a:lvl9pPr lvl="8">
              <a:spcBef>
                <a:spcPts val="0"/>
              </a:spcBef>
              <a:spcAft>
                <a:spcPts val="0"/>
              </a:spcAft>
              <a:buSzPts val="6000"/>
              <a:buNone/>
              <a:defRPr sz="6000"/>
            </a:lvl9pPr>
          </a:lstStyle>
          <a:p/>
        </p:txBody>
      </p:sp>
      <p:sp>
        <p:nvSpPr>
          <p:cNvPr id="44" name="Google Shape;44;p8"/>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dk2"/>
              </a:buClr>
              <a:buSzPts val="4200"/>
              <a:buNone/>
              <a:defRPr sz="4200">
                <a:solidFill>
                  <a:schemeClr val="dk2"/>
                </a:solidFill>
              </a:defRPr>
            </a:lvl1pPr>
            <a:lvl2pPr lvl="1" algn="ctr">
              <a:spcBef>
                <a:spcPts val="0"/>
              </a:spcBef>
              <a:spcAft>
                <a:spcPts val="0"/>
              </a:spcAft>
              <a:buClr>
                <a:schemeClr val="dk2"/>
              </a:buClr>
              <a:buSzPts val="4200"/>
              <a:buNone/>
              <a:defRPr sz="4200">
                <a:solidFill>
                  <a:schemeClr val="dk2"/>
                </a:solidFill>
              </a:defRPr>
            </a:lvl2pPr>
            <a:lvl3pPr lvl="2" algn="ctr">
              <a:spcBef>
                <a:spcPts val="0"/>
              </a:spcBef>
              <a:spcAft>
                <a:spcPts val="0"/>
              </a:spcAft>
              <a:buClr>
                <a:schemeClr val="dk2"/>
              </a:buClr>
              <a:buSzPts val="4200"/>
              <a:buNone/>
              <a:defRPr sz="4200">
                <a:solidFill>
                  <a:schemeClr val="dk2"/>
                </a:solidFill>
              </a:defRPr>
            </a:lvl3pPr>
            <a:lvl4pPr lvl="3" algn="ctr">
              <a:spcBef>
                <a:spcPts val="0"/>
              </a:spcBef>
              <a:spcAft>
                <a:spcPts val="0"/>
              </a:spcAft>
              <a:buClr>
                <a:schemeClr val="dk2"/>
              </a:buClr>
              <a:buSzPts val="4200"/>
              <a:buNone/>
              <a:defRPr sz="4200">
                <a:solidFill>
                  <a:schemeClr val="dk2"/>
                </a:solidFill>
              </a:defRPr>
            </a:lvl4pPr>
            <a:lvl5pPr lvl="4" algn="ctr">
              <a:spcBef>
                <a:spcPts val="0"/>
              </a:spcBef>
              <a:spcAft>
                <a:spcPts val="0"/>
              </a:spcAft>
              <a:buClr>
                <a:schemeClr val="dk2"/>
              </a:buClr>
              <a:buSzPts val="4200"/>
              <a:buNone/>
              <a:defRPr sz="4200">
                <a:solidFill>
                  <a:schemeClr val="dk2"/>
                </a:solidFill>
              </a:defRPr>
            </a:lvl5pPr>
            <a:lvl6pPr lvl="5" algn="ctr">
              <a:spcBef>
                <a:spcPts val="0"/>
              </a:spcBef>
              <a:spcAft>
                <a:spcPts val="0"/>
              </a:spcAft>
              <a:buClr>
                <a:schemeClr val="dk2"/>
              </a:buClr>
              <a:buSzPts val="4200"/>
              <a:buNone/>
              <a:defRPr sz="4200">
                <a:solidFill>
                  <a:schemeClr val="dk2"/>
                </a:solidFill>
              </a:defRPr>
            </a:lvl6pPr>
            <a:lvl7pPr lvl="6" algn="ctr">
              <a:spcBef>
                <a:spcPts val="0"/>
              </a:spcBef>
              <a:spcAft>
                <a:spcPts val="0"/>
              </a:spcAft>
              <a:buClr>
                <a:schemeClr val="dk2"/>
              </a:buClr>
              <a:buSzPts val="4200"/>
              <a:buNone/>
              <a:defRPr sz="4200">
                <a:solidFill>
                  <a:schemeClr val="dk2"/>
                </a:solidFill>
              </a:defRPr>
            </a:lvl7pPr>
            <a:lvl8pPr lvl="7" algn="ctr">
              <a:spcBef>
                <a:spcPts val="0"/>
              </a:spcBef>
              <a:spcAft>
                <a:spcPts val="0"/>
              </a:spcAft>
              <a:buClr>
                <a:schemeClr val="dk2"/>
              </a:buClr>
              <a:buSzPts val="4200"/>
              <a:buNone/>
              <a:defRPr sz="4200">
                <a:solidFill>
                  <a:schemeClr val="dk2"/>
                </a:solidFill>
              </a:defRPr>
            </a:lvl8pPr>
            <a:lvl9pPr lvl="8" algn="ctr">
              <a:spcBef>
                <a:spcPts val="0"/>
              </a:spcBef>
              <a:spcAft>
                <a:spcPts val="0"/>
              </a:spcAft>
              <a:buClr>
                <a:schemeClr val="dk2"/>
              </a:buClr>
              <a:buSzPts val="4200"/>
              <a:buNone/>
              <a:defRPr sz="4200">
                <a:solidFill>
                  <a:schemeClr val="dk2"/>
                </a:solidFill>
              </a:defRPr>
            </a:lvl9pPr>
          </a:lstStyle>
          <a:p/>
        </p:txBody>
      </p:sp>
      <p:sp>
        <p:nvSpPr>
          <p:cNvPr id="49" name="Google Shape;49;p9"/>
          <p:cNvSpPr txBox="1"/>
          <p:nvPr>
            <p:ph idx="1" type="subTitle"/>
          </p:nvPr>
        </p:nvSpPr>
        <p:spPr>
          <a:xfrm>
            <a:off x="265500" y="2779467"/>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51" name="Google Shape;51;p9"/>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2" name="Shape 52"/>
        <p:cNvGrpSpPr/>
        <p:nvPr/>
      </p:nvGrpSpPr>
      <p:grpSpPr>
        <a:xfrm>
          <a:off x="0" y="0"/>
          <a:ext cx="0" cy="0"/>
          <a:chOff x="0" y="0"/>
          <a:chExt cx="0" cy="0"/>
        </a:xfrm>
      </p:grpSpPr>
      <p:sp>
        <p:nvSpPr>
          <p:cNvPr id="53" name="Google Shape;53;p10"/>
          <p:cNvSpPr txBox="1"/>
          <p:nvPr/>
        </p:nvSpPr>
        <p:spPr>
          <a:xfrm flipH="1" rot="10800000">
            <a:off x="0" y="0"/>
            <a:ext cx="9144000" cy="4695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0"/>
          <p:cNvSpPr/>
          <p:nvPr/>
        </p:nvSpPr>
        <p:spPr>
          <a:xfrm flipH="1" rot="10800000">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10"/>
          <p:cNvSpPr txBox="1"/>
          <p:nvPr>
            <p:ph idx="1" type="body"/>
          </p:nvPr>
        </p:nvSpPr>
        <p:spPr>
          <a:xfrm>
            <a:off x="57150" y="4696825"/>
            <a:ext cx="8382000" cy="4467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Clr>
                <a:schemeClr val="lt1"/>
              </a:buClr>
              <a:buSzPts val="1200"/>
              <a:buNone/>
              <a:defRPr sz="1200">
                <a:solidFill>
                  <a:schemeClr val="lt1"/>
                </a:solidFill>
              </a:defRPr>
            </a:lvl1pPr>
          </a:lstStyle>
          <a:p/>
        </p:txBody>
      </p:sp>
      <p:sp>
        <p:nvSpPr>
          <p:cNvPr id="56" name="Google Shape;56;p10"/>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terial">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rmAutofit/>
          </a:bodyPr>
          <a:lstStyle>
            <a:lvl1pPr lv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p:txBody>
      </p:sp>
      <p:sp>
        <p:nvSpPr>
          <p:cNvPr id="7" name="Google Shape;7;p1"/>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indent="-317500" lvl="1" marL="9144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2pPr>
            <a:lvl3pPr indent="-317500" lvl="2" marL="13716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3pPr>
            <a:lvl4pPr indent="-317500" lvl="3" marL="18288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4pPr>
            <a:lvl5pPr indent="-317500" lvl="4" marL="22860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5pPr>
            <a:lvl6pPr indent="-317500" lvl="5" marL="27432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6pPr>
            <a:lvl7pPr indent="-317500" lvl="6" marL="32004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7pPr>
            <a:lvl8pPr indent="-317500" lvl="7" marL="36576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8pPr>
            <a:lvl9pPr indent="-317500" lvl="8" marL="41148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9pPr>
          </a:lstStyle>
          <a:p/>
        </p:txBody>
      </p:sp>
      <p:sp>
        <p:nvSpPr>
          <p:cNvPr id="8" name="Google Shape;8;p1"/>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2"/>
                </a:solidFill>
                <a:latin typeface="Roboto"/>
                <a:ea typeface="Roboto"/>
                <a:cs typeface="Roboto"/>
                <a:sym typeface="Roboto"/>
              </a:defRPr>
            </a:lvl1pPr>
            <a:lvl2pPr lvl="1" algn="r">
              <a:buNone/>
              <a:defRPr sz="1000">
                <a:solidFill>
                  <a:schemeClr val="lt2"/>
                </a:solidFill>
                <a:latin typeface="Roboto"/>
                <a:ea typeface="Roboto"/>
                <a:cs typeface="Roboto"/>
                <a:sym typeface="Roboto"/>
              </a:defRPr>
            </a:lvl2pPr>
            <a:lvl3pPr lvl="2" algn="r">
              <a:buNone/>
              <a:defRPr sz="1000">
                <a:solidFill>
                  <a:schemeClr val="lt2"/>
                </a:solidFill>
                <a:latin typeface="Roboto"/>
                <a:ea typeface="Roboto"/>
                <a:cs typeface="Roboto"/>
                <a:sym typeface="Roboto"/>
              </a:defRPr>
            </a:lvl3pPr>
            <a:lvl4pPr lvl="3" algn="r">
              <a:buNone/>
              <a:defRPr sz="1000">
                <a:solidFill>
                  <a:schemeClr val="lt2"/>
                </a:solidFill>
                <a:latin typeface="Roboto"/>
                <a:ea typeface="Roboto"/>
                <a:cs typeface="Roboto"/>
                <a:sym typeface="Roboto"/>
              </a:defRPr>
            </a:lvl4pPr>
            <a:lvl5pPr lvl="4" algn="r">
              <a:buNone/>
              <a:defRPr sz="1000">
                <a:solidFill>
                  <a:schemeClr val="lt2"/>
                </a:solidFill>
                <a:latin typeface="Roboto"/>
                <a:ea typeface="Roboto"/>
                <a:cs typeface="Roboto"/>
                <a:sym typeface="Roboto"/>
              </a:defRPr>
            </a:lvl5pPr>
            <a:lvl6pPr lvl="5" algn="r">
              <a:buNone/>
              <a:defRPr sz="1000">
                <a:solidFill>
                  <a:schemeClr val="lt2"/>
                </a:solidFill>
                <a:latin typeface="Roboto"/>
                <a:ea typeface="Roboto"/>
                <a:cs typeface="Roboto"/>
                <a:sym typeface="Roboto"/>
              </a:defRPr>
            </a:lvl6pPr>
            <a:lvl7pPr lvl="6" algn="r">
              <a:buNone/>
              <a:defRPr sz="1000">
                <a:solidFill>
                  <a:schemeClr val="lt2"/>
                </a:solidFill>
                <a:latin typeface="Roboto"/>
                <a:ea typeface="Roboto"/>
                <a:cs typeface="Roboto"/>
                <a:sym typeface="Roboto"/>
              </a:defRPr>
            </a:lvl7pPr>
            <a:lvl8pPr lvl="7" algn="r">
              <a:buNone/>
              <a:defRPr sz="1000">
                <a:solidFill>
                  <a:schemeClr val="lt2"/>
                </a:solidFill>
                <a:latin typeface="Roboto"/>
                <a:ea typeface="Roboto"/>
                <a:cs typeface="Roboto"/>
                <a:sym typeface="Roboto"/>
              </a:defRPr>
            </a:lvl8pPr>
            <a:lvl9pPr lvl="8" algn="r">
              <a:buNone/>
              <a:defRPr sz="1000">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 Id="rId3" Type="http://schemas.openxmlformats.org/officeDocument/2006/relationships/hyperlink" Target="https://ashe.instructure.com/courses/5741/pages/scholarships" TargetMode="External"/><Relationship Id="rId4" Type="http://schemas.openxmlformats.org/officeDocument/2006/relationships/hyperlink" Target="https://www.cfnc.org/pay-for-college/scholarship-search/" TargetMode="External"/><Relationship Id="rId9" Type="http://schemas.openxmlformats.org/officeDocument/2006/relationships/hyperlink" Target="https://www.niche.com/colleges/scholarships/" TargetMode="External"/><Relationship Id="rId5" Type="http://schemas.openxmlformats.org/officeDocument/2006/relationships/hyperlink" Target="https://cfwnc.org/students/scholarship-directory" TargetMode="External"/><Relationship Id="rId6" Type="http://schemas.openxmlformats.org/officeDocument/2006/relationships/hyperlink" Target="https://jlvcollegecounseling.com/scholarships/" TargetMode="External"/><Relationship Id="rId7" Type="http://schemas.openxmlformats.org/officeDocument/2006/relationships/hyperlink" Target="https://jlvcollegecounseling.com/scholarships/" TargetMode="External"/><Relationship Id="rId8" Type="http://schemas.openxmlformats.org/officeDocument/2006/relationships/hyperlink" Target="https://www.unigo.com/scholarships"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1.xml"/><Relationship Id="rId3" Type="http://schemas.openxmlformats.org/officeDocument/2006/relationships/hyperlink" Target="https://registration.salliemae.com/college-planning/free-money-pro/" TargetMode="External"/><Relationship Id="rId4" Type="http://schemas.openxmlformats.org/officeDocument/2006/relationships/hyperlink" Target="https://scholarshipamerica.org/students/browse-scholarships/" TargetMode="External"/><Relationship Id="rId5" Type="http://schemas.openxmlformats.org/officeDocument/2006/relationships/hyperlink" Target="https://www.studentscholarshipsearch.com/matcher/" TargetMode="External"/><Relationship Id="rId6" Type="http://schemas.openxmlformats.org/officeDocument/2006/relationships/hyperlink" Target="https://www.scholarships.com/" TargetMode="External"/><Relationship Id="rId7" Type="http://schemas.openxmlformats.org/officeDocument/2006/relationships/hyperlink" Target="https://scholarshipowl.com" TargetMode="External"/><Relationship Id="rId8" Type="http://schemas.openxmlformats.org/officeDocument/2006/relationships/hyperlink" Target="https://www.nitrocollege.com/scholarships"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2.xml"/><Relationship Id="rId3" Type="http://schemas.openxmlformats.org/officeDocument/2006/relationships/hyperlink" Target="https://finaid.org/" TargetMode="External"/><Relationship Id="rId4" Type="http://schemas.openxmlformats.org/officeDocument/2006/relationships/hyperlink" Target="https://www.goldenleaf.org/scholarships/four-year-nc-college-program/" TargetMode="External"/><Relationship Id="rId5" Type="http://schemas.openxmlformats.org/officeDocument/2006/relationships/hyperlink" Target="https://haganscholarships.org/" TargetMode="External"/><Relationship Id="rId6" Type="http://schemas.openxmlformats.org/officeDocument/2006/relationships/hyperlink" Target="https://www.ncreach.org/" TargetMode="External"/><Relationship Id="rId7" Type="http://schemas.openxmlformats.org/officeDocument/2006/relationships/hyperlink" Target="https://www2.ed.gov/finaid/landing.jhtml" TargetMode="External"/><Relationship Id="rId8" Type="http://schemas.openxmlformats.org/officeDocument/2006/relationships/hyperlink" Target="https://www2.ed.gov/finaid/landing.j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3.xml"/><Relationship Id="rId3" Type="http://schemas.openxmlformats.org/officeDocument/2006/relationships/hyperlink" Target="https://www.hsf.net/scholarship" TargetMode="External"/><Relationship Id="rId4" Type="http://schemas.openxmlformats.org/officeDocument/2006/relationships/hyperlink" Target="https://www.thencshp.org/nc-hispanic-college-fund" TargetMode="External"/><Relationship Id="rId5" Type="http://schemas.openxmlformats.org/officeDocument/2006/relationships/hyperlink" Target="https://www.dosomething.org/us/articles/6-free-places-to-find-no-essay-scholarships" TargetMode="External"/><Relationship Id="rId6" Type="http://schemas.openxmlformats.org/officeDocument/2006/relationships/hyperlink" Target="https://financialaidtoolkit.ed.gov/tk/learn/types.jsp" TargetMode="External"/><Relationship Id="rId7" Type="http://schemas.openxmlformats.org/officeDocument/2006/relationships/hyperlink" Target="https://www.seniorcare.com/scholarsh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4.xml"/><Relationship Id="rId3" Type="http://schemas.openxmlformats.org/officeDocument/2006/relationships/hyperlink" Target="https://wilkescc.academicworks.com/" TargetMode="External"/><Relationship Id="rId4" Type="http://schemas.openxmlformats.org/officeDocument/2006/relationships/hyperlink" Target="https://www.cccti.edu/FinAid/scholarships.asp" TargetMode="External"/><Relationship Id="rId5" Type="http://schemas.openxmlformats.org/officeDocument/2006/relationships/hyperlink" Target="https://www.mayland.edu/financial-aid/scholarships/" TargetMode="External"/><Relationship Id="rId6" Type="http://schemas.openxmlformats.org/officeDocument/2006/relationships/hyperlink" Target="https://www.wpcc.edu/financial-aid/scholarships/"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hyperlink" Target="https://docs.google.com/spreadsheets/d/1hpN_u8HzsgRNak6AlekizxqHATd9t6Knz3CKP3HxpyU/copy?usp=sharin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s://www.asheschools.org/achs" TargetMode="External"/><Relationship Id="rId4" Type="http://schemas.openxmlformats.org/officeDocument/2006/relationships/hyperlink" Target="https://www.careeronestop.org/toolkit/training/find-scholarships.aspx" TargetMode="External"/><Relationship Id="rId5" Type="http://schemas.openxmlformats.org/officeDocument/2006/relationships/hyperlink" Target="https://studentaid.gov/understand-aid/types#federal-aid" TargetMode="External"/><Relationship Id="rId6" Type="http://schemas.openxmlformats.org/officeDocument/2006/relationships/hyperlink" Target="https://www2.ed.gov/about/contacts/state/index.html"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3"/>
          <p:cNvSpPr txBox="1"/>
          <p:nvPr>
            <p:ph type="ctrTitle"/>
          </p:nvPr>
        </p:nvSpPr>
        <p:spPr>
          <a:xfrm>
            <a:off x="316175" y="1140250"/>
            <a:ext cx="8632200" cy="14316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a:t>Scholarships:</a:t>
            </a:r>
            <a:endParaRPr/>
          </a:p>
          <a:p>
            <a:pPr indent="0" lvl="0" marL="0" rtl="0" algn="l">
              <a:spcBef>
                <a:spcPts val="0"/>
              </a:spcBef>
              <a:spcAft>
                <a:spcPts val="0"/>
              </a:spcAft>
              <a:buNone/>
            </a:pPr>
            <a:r>
              <a:rPr lang="en"/>
              <a:t>Where Do You Begin?</a:t>
            </a:r>
            <a:endParaRPr/>
          </a:p>
        </p:txBody>
      </p:sp>
      <p:sp>
        <p:nvSpPr>
          <p:cNvPr id="68" name="Google Shape;68;p13"/>
          <p:cNvSpPr txBox="1"/>
          <p:nvPr/>
        </p:nvSpPr>
        <p:spPr>
          <a:xfrm>
            <a:off x="4895625" y="4312200"/>
            <a:ext cx="3309300" cy="831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lt1"/>
                </a:solidFill>
                <a:latin typeface="Roboto"/>
                <a:ea typeface="Roboto"/>
                <a:cs typeface="Roboto"/>
                <a:sym typeface="Roboto"/>
              </a:rPr>
              <a:t>October 7, 2022</a:t>
            </a:r>
            <a:endParaRPr>
              <a:solidFill>
                <a:schemeClr val="lt1"/>
              </a:solidFill>
              <a:latin typeface="Roboto"/>
              <a:ea typeface="Roboto"/>
              <a:cs typeface="Roboto"/>
              <a:sym typeface="Roboto"/>
            </a:endParaRPr>
          </a:p>
          <a:p>
            <a:pPr indent="0" lvl="0" marL="0" rtl="0" algn="l">
              <a:spcBef>
                <a:spcPts val="0"/>
              </a:spcBef>
              <a:spcAft>
                <a:spcPts val="0"/>
              </a:spcAft>
              <a:buNone/>
            </a:pPr>
            <a:r>
              <a:rPr lang="en">
                <a:solidFill>
                  <a:schemeClr val="lt1"/>
                </a:solidFill>
                <a:latin typeface="Roboto"/>
                <a:ea typeface="Roboto"/>
                <a:cs typeface="Roboto"/>
                <a:sym typeface="Roboto"/>
              </a:rPr>
              <a:t>Lisa Calhoun, Media Coordinator</a:t>
            </a:r>
            <a:endParaRPr>
              <a:solidFill>
                <a:schemeClr val="lt1"/>
              </a:solidFill>
              <a:latin typeface="Roboto"/>
              <a:ea typeface="Roboto"/>
              <a:cs typeface="Roboto"/>
              <a:sym typeface="Roboto"/>
            </a:endParaRPr>
          </a:p>
          <a:p>
            <a:pPr indent="0" lvl="0" marL="0" rtl="0" algn="l">
              <a:spcBef>
                <a:spcPts val="0"/>
              </a:spcBef>
              <a:spcAft>
                <a:spcPts val="0"/>
              </a:spcAft>
              <a:buNone/>
            </a:pPr>
            <a:r>
              <a:rPr lang="en">
                <a:solidFill>
                  <a:schemeClr val="lt1"/>
                </a:solidFill>
                <a:latin typeface="Roboto"/>
                <a:ea typeface="Roboto"/>
                <a:cs typeface="Roboto"/>
                <a:sym typeface="Roboto"/>
              </a:rPr>
              <a:t>Ashe County High School</a:t>
            </a:r>
            <a:endParaRPr>
              <a:solidFill>
                <a:schemeClr val="lt1"/>
              </a:solidFill>
              <a:latin typeface="Roboto"/>
              <a:ea typeface="Roboto"/>
              <a:cs typeface="Roboto"/>
              <a:sym typeface="Roboto"/>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2"/>
          <p:cNvSpPr txBox="1"/>
          <p:nvPr>
            <p:ph type="title"/>
          </p:nvPr>
        </p:nvSpPr>
        <p:spPr>
          <a:xfrm>
            <a:off x="98250" y="16350"/>
            <a:ext cx="8826600" cy="6027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b="1" lang="en" sz="2500">
                <a:latin typeface="Times New Roman"/>
                <a:ea typeface="Times New Roman"/>
                <a:cs typeface="Times New Roman"/>
                <a:sym typeface="Times New Roman"/>
              </a:rPr>
              <a:t>Scholarship Websites</a:t>
            </a:r>
            <a:endParaRPr b="1" sz="2500">
              <a:latin typeface="Times New Roman"/>
              <a:ea typeface="Times New Roman"/>
              <a:cs typeface="Times New Roman"/>
              <a:sym typeface="Times New Roman"/>
            </a:endParaRPr>
          </a:p>
        </p:txBody>
      </p:sp>
      <p:sp>
        <p:nvSpPr>
          <p:cNvPr id="122" name="Google Shape;122;p22"/>
          <p:cNvSpPr txBox="1"/>
          <p:nvPr>
            <p:ph idx="4294967295" type="body"/>
          </p:nvPr>
        </p:nvSpPr>
        <p:spPr>
          <a:xfrm>
            <a:off x="0" y="669275"/>
            <a:ext cx="9144000" cy="6736500"/>
          </a:xfrm>
          <a:prstGeom prst="rect">
            <a:avLst/>
          </a:prstGeom>
        </p:spPr>
        <p:txBody>
          <a:bodyPr anchorCtr="0" anchor="t" bIns="91425" lIns="91425" spcFirstLastPara="1" rIns="91425" wrap="square" tIns="91425">
            <a:normAutofit lnSpcReduction="10000"/>
          </a:bodyPr>
          <a:lstStyle/>
          <a:p>
            <a:pPr indent="0" lvl="0" marL="457200" rtl="0" algn="l">
              <a:lnSpc>
                <a:spcPct val="100000"/>
              </a:lnSpc>
              <a:spcBef>
                <a:spcPts val="0"/>
              </a:spcBef>
              <a:spcAft>
                <a:spcPts val="0"/>
              </a:spcAft>
              <a:buNone/>
            </a:pPr>
            <a:r>
              <a:rPr b="1" lang="en" sz="2000" u="sng">
                <a:solidFill>
                  <a:srgbClr val="1155CC"/>
                </a:solidFill>
                <a:latin typeface="Times New Roman"/>
                <a:ea typeface="Times New Roman"/>
                <a:cs typeface="Times New Roman"/>
                <a:sym typeface="Times New Roman"/>
                <a:hlinkClick r:id="rId3">
                  <a:extLst>
                    <a:ext uri="{A12FA001-AC4F-418D-AE19-62706E023703}">
                      <ahyp:hlinkClr val="tx"/>
                    </a:ext>
                  </a:extLst>
                </a:hlinkClick>
              </a:rPr>
              <a:t>ACHS Scholarship Page</a:t>
            </a:r>
            <a:r>
              <a:rPr b="1" lang="en" sz="2000">
                <a:solidFill>
                  <a:schemeClr val="dk1"/>
                </a:solidFill>
                <a:latin typeface="Times New Roman"/>
                <a:ea typeface="Times New Roman"/>
                <a:cs typeface="Times New Roman"/>
                <a:sym typeface="Times New Roman"/>
              </a:rPr>
              <a:t> </a:t>
            </a:r>
            <a:r>
              <a:rPr b="1" lang="en" sz="2000">
                <a:solidFill>
                  <a:schemeClr val="dk2"/>
                </a:solidFill>
                <a:latin typeface="Times New Roman"/>
                <a:ea typeface="Times New Roman"/>
                <a:cs typeface="Times New Roman"/>
                <a:sym typeface="Times New Roman"/>
              </a:rPr>
              <a:t>- check frequently as new scholarships are added throughout the year</a:t>
            </a:r>
            <a:endParaRPr b="1" sz="2000">
              <a:solidFill>
                <a:schemeClr val="dk2"/>
              </a:solidFill>
              <a:latin typeface="Times New Roman"/>
              <a:ea typeface="Times New Roman"/>
              <a:cs typeface="Times New Roman"/>
              <a:sym typeface="Times New Roman"/>
            </a:endParaRPr>
          </a:p>
          <a:p>
            <a:pPr indent="0" lvl="0" marL="457200" rtl="0" algn="l">
              <a:lnSpc>
                <a:spcPct val="100000"/>
              </a:lnSpc>
              <a:spcBef>
                <a:spcPts val="0"/>
              </a:spcBef>
              <a:spcAft>
                <a:spcPts val="0"/>
              </a:spcAft>
              <a:buNone/>
            </a:pPr>
            <a:r>
              <a:t/>
            </a:r>
            <a:endParaRPr b="1" sz="2000">
              <a:solidFill>
                <a:schemeClr val="dk2"/>
              </a:solidFill>
              <a:latin typeface="Times New Roman"/>
              <a:ea typeface="Times New Roman"/>
              <a:cs typeface="Times New Roman"/>
              <a:sym typeface="Times New Roman"/>
            </a:endParaRPr>
          </a:p>
          <a:p>
            <a:pPr indent="0" lvl="0" marL="457200" rtl="0" algn="l">
              <a:lnSpc>
                <a:spcPct val="100000"/>
              </a:lnSpc>
              <a:spcBef>
                <a:spcPts val="0"/>
              </a:spcBef>
              <a:spcAft>
                <a:spcPts val="0"/>
              </a:spcAft>
              <a:buNone/>
            </a:pPr>
            <a:r>
              <a:rPr b="1" lang="en" sz="2000" u="sng">
                <a:solidFill>
                  <a:srgbClr val="1155CC"/>
                </a:solidFill>
                <a:latin typeface="Times New Roman"/>
                <a:ea typeface="Times New Roman"/>
                <a:cs typeface="Times New Roman"/>
                <a:sym typeface="Times New Roman"/>
                <a:hlinkClick r:id="rId4">
                  <a:extLst>
                    <a:ext uri="{A12FA001-AC4F-418D-AE19-62706E023703}">
                      <ahyp:hlinkClr val="tx"/>
                    </a:ext>
                  </a:extLst>
                </a:hlinkClick>
              </a:rPr>
              <a:t>College Foundation of NC (CFNC)</a:t>
            </a:r>
            <a:r>
              <a:rPr b="1" lang="en" sz="2000">
                <a:solidFill>
                  <a:schemeClr val="dk2"/>
                </a:solidFill>
                <a:latin typeface="Times New Roman"/>
                <a:ea typeface="Times New Roman"/>
                <a:cs typeface="Times New Roman"/>
                <a:sym typeface="Times New Roman"/>
              </a:rPr>
              <a:t> - helps you plan, apply, and pay for college</a:t>
            </a:r>
            <a:endParaRPr b="1" sz="2000">
              <a:solidFill>
                <a:schemeClr val="dk2"/>
              </a:solidFill>
              <a:latin typeface="Times New Roman"/>
              <a:ea typeface="Times New Roman"/>
              <a:cs typeface="Times New Roman"/>
              <a:sym typeface="Times New Roman"/>
            </a:endParaRPr>
          </a:p>
          <a:p>
            <a:pPr indent="0" lvl="0" marL="457200" rtl="0" algn="l">
              <a:lnSpc>
                <a:spcPct val="100000"/>
              </a:lnSpc>
              <a:spcBef>
                <a:spcPts val="0"/>
              </a:spcBef>
              <a:spcAft>
                <a:spcPts val="0"/>
              </a:spcAft>
              <a:buNone/>
            </a:pPr>
            <a:r>
              <a:t/>
            </a:r>
            <a:endParaRPr b="1" sz="2000">
              <a:solidFill>
                <a:schemeClr val="dk2"/>
              </a:solidFill>
              <a:latin typeface="Times New Roman"/>
              <a:ea typeface="Times New Roman"/>
              <a:cs typeface="Times New Roman"/>
              <a:sym typeface="Times New Roman"/>
            </a:endParaRPr>
          </a:p>
          <a:p>
            <a:pPr indent="457200" lvl="0" marL="0" rtl="0" algn="l">
              <a:lnSpc>
                <a:spcPct val="100000"/>
              </a:lnSpc>
              <a:spcBef>
                <a:spcPts val="0"/>
              </a:spcBef>
              <a:spcAft>
                <a:spcPts val="0"/>
              </a:spcAft>
              <a:buNone/>
            </a:pPr>
            <a:r>
              <a:rPr b="1" lang="en" sz="2000" u="sng">
                <a:solidFill>
                  <a:srgbClr val="1155CC"/>
                </a:solidFill>
                <a:latin typeface="Times New Roman"/>
                <a:ea typeface="Times New Roman"/>
                <a:cs typeface="Times New Roman"/>
                <a:sym typeface="Times New Roman"/>
                <a:hlinkClick r:id="rId5">
                  <a:extLst>
                    <a:ext uri="{A12FA001-AC4F-418D-AE19-62706E023703}">
                      <ahyp:hlinkClr val="tx"/>
                    </a:ext>
                  </a:extLst>
                </a:hlinkClick>
              </a:rPr>
              <a:t>College Foundation of Western North Carolina (CFWNC)</a:t>
            </a:r>
            <a:r>
              <a:rPr b="1" lang="en" sz="2000">
                <a:solidFill>
                  <a:schemeClr val="dk2"/>
                </a:solidFill>
                <a:latin typeface="Times New Roman"/>
                <a:ea typeface="Times New Roman"/>
                <a:cs typeface="Times New Roman"/>
                <a:sym typeface="Times New Roman"/>
              </a:rPr>
              <a:t> -provides resources</a:t>
            </a:r>
            <a:endParaRPr b="1" sz="2000">
              <a:solidFill>
                <a:schemeClr val="dk2"/>
              </a:solidFill>
              <a:latin typeface="Times New Roman"/>
              <a:ea typeface="Times New Roman"/>
              <a:cs typeface="Times New Roman"/>
              <a:sym typeface="Times New Roman"/>
            </a:endParaRPr>
          </a:p>
          <a:p>
            <a:pPr indent="457200" lvl="0" marL="0" rtl="0" algn="l">
              <a:lnSpc>
                <a:spcPct val="100000"/>
              </a:lnSpc>
              <a:spcBef>
                <a:spcPts val="0"/>
              </a:spcBef>
              <a:spcAft>
                <a:spcPts val="0"/>
              </a:spcAft>
              <a:buNone/>
            </a:pPr>
            <a:r>
              <a:rPr b="1" lang="en" sz="2000">
                <a:solidFill>
                  <a:schemeClr val="dk2"/>
                </a:solidFill>
                <a:latin typeface="Times New Roman"/>
                <a:ea typeface="Times New Roman"/>
                <a:cs typeface="Times New Roman"/>
                <a:sym typeface="Times New Roman"/>
              </a:rPr>
              <a:t>to enrich the lives and communities in Western North Carolina</a:t>
            </a:r>
            <a:endParaRPr b="1" sz="2000">
              <a:solidFill>
                <a:schemeClr val="dk2"/>
              </a:solidFill>
              <a:latin typeface="Times New Roman"/>
              <a:ea typeface="Times New Roman"/>
              <a:cs typeface="Times New Roman"/>
              <a:sym typeface="Times New Roman"/>
            </a:endParaRPr>
          </a:p>
          <a:p>
            <a:pPr indent="457200" lvl="0" marL="0" rtl="0" algn="l">
              <a:lnSpc>
                <a:spcPct val="100000"/>
              </a:lnSpc>
              <a:spcBef>
                <a:spcPts val="0"/>
              </a:spcBef>
              <a:spcAft>
                <a:spcPts val="0"/>
              </a:spcAft>
              <a:buNone/>
            </a:pPr>
            <a:r>
              <a:t/>
            </a:r>
            <a:endParaRPr b="1" sz="2000">
              <a:solidFill>
                <a:schemeClr val="dk2"/>
              </a:solidFill>
              <a:latin typeface="Times New Roman"/>
              <a:ea typeface="Times New Roman"/>
              <a:cs typeface="Times New Roman"/>
              <a:sym typeface="Times New Roman"/>
            </a:endParaRPr>
          </a:p>
          <a:p>
            <a:pPr indent="0" lvl="0" marL="457200" rtl="0" algn="l">
              <a:lnSpc>
                <a:spcPct val="100000"/>
              </a:lnSpc>
              <a:spcBef>
                <a:spcPts val="0"/>
              </a:spcBef>
              <a:spcAft>
                <a:spcPts val="0"/>
              </a:spcAft>
              <a:buNone/>
            </a:pPr>
            <a:r>
              <a:rPr b="1" lang="en" sz="2000" u="sng">
                <a:solidFill>
                  <a:srgbClr val="1155CC"/>
                </a:solidFill>
                <a:latin typeface="Times New Roman"/>
                <a:ea typeface="Times New Roman"/>
                <a:cs typeface="Times New Roman"/>
                <a:sym typeface="Times New Roman"/>
                <a:hlinkClick r:id="rId6">
                  <a:extLst>
                    <a:ext uri="{A12FA001-AC4F-418D-AE19-62706E023703}">
                      <ahyp:hlinkClr val="tx"/>
                    </a:ext>
                  </a:extLst>
                </a:hlinkClick>
              </a:rPr>
              <a:t>JLV College Counseling</a:t>
            </a:r>
            <a:r>
              <a:rPr b="1" lang="en" sz="2000" u="sng">
                <a:solidFill>
                  <a:schemeClr val="hlink"/>
                </a:solidFill>
                <a:latin typeface="Times New Roman"/>
                <a:ea typeface="Times New Roman"/>
                <a:cs typeface="Times New Roman"/>
                <a:sym typeface="Times New Roman"/>
                <a:hlinkClick r:id="rId7"/>
              </a:rPr>
              <a:t>:</a:t>
            </a:r>
            <a:r>
              <a:rPr b="1" lang="en" sz="2000">
                <a:solidFill>
                  <a:schemeClr val="dk2"/>
                </a:solidFill>
                <a:latin typeface="Times New Roman"/>
                <a:ea typeface="Times New Roman"/>
                <a:cs typeface="Times New Roman"/>
                <a:sym typeface="Times New Roman"/>
              </a:rPr>
              <a:t> </a:t>
            </a:r>
            <a:r>
              <a:rPr b="1" lang="en" sz="2000">
                <a:solidFill>
                  <a:schemeClr val="dk2"/>
                </a:solidFill>
                <a:highlight>
                  <a:srgbClr val="FFFFFF"/>
                </a:highlight>
                <a:latin typeface="Times New Roman"/>
                <a:ea typeface="Times New Roman"/>
                <a:cs typeface="Times New Roman"/>
                <a:sym typeface="Times New Roman"/>
              </a:rPr>
              <a:t>a free resource for prospective and current college students, as well as their parents and guardians</a:t>
            </a:r>
            <a:endParaRPr b="1" sz="2000">
              <a:solidFill>
                <a:schemeClr val="dk2"/>
              </a:solidFill>
              <a:highlight>
                <a:srgbClr val="FFFFFF"/>
              </a:highlight>
              <a:latin typeface="Times New Roman"/>
              <a:ea typeface="Times New Roman"/>
              <a:cs typeface="Times New Roman"/>
              <a:sym typeface="Times New Roman"/>
            </a:endParaRPr>
          </a:p>
          <a:p>
            <a:pPr indent="0" lvl="0" marL="457200" rtl="0" algn="l">
              <a:lnSpc>
                <a:spcPct val="100000"/>
              </a:lnSpc>
              <a:spcBef>
                <a:spcPts val="0"/>
              </a:spcBef>
              <a:spcAft>
                <a:spcPts val="0"/>
              </a:spcAft>
              <a:buNone/>
            </a:pPr>
            <a:r>
              <a:t/>
            </a:r>
            <a:endParaRPr b="1" sz="2000">
              <a:solidFill>
                <a:schemeClr val="dk2"/>
              </a:solidFill>
              <a:highlight>
                <a:srgbClr val="FFFFFF"/>
              </a:highlight>
              <a:latin typeface="Times New Roman"/>
              <a:ea typeface="Times New Roman"/>
              <a:cs typeface="Times New Roman"/>
              <a:sym typeface="Times New Roman"/>
            </a:endParaRPr>
          </a:p>
          <a:p>
            <a:pPr indent="0" lvl="0" marL="457200" rtl="0" algn="l">
              <a:lnSpc>
                <a:spcPct val="100000"/>
              </a:lnSpc>
              <a:spcBef>
                <a:spcPts val="0"/>
              </a:spcBef>
              <a:spcAft>
                <a:spcPts val="0"/>
              </a:spcAft>
              <a:buNone/>
            </a:pPr>
            <a:r>
              <a:rPr b="1" lang="en" sz="2000" u="sng">
                <a:solidFill>
                  <a:srgbClr val="1155CC"/>
                </a:solidFill>
                <a:highlight>
                  <a:srgbClr val="FFFFFF"/>
                </a:highlight>
                <a:latin typeface="Times New Roman"/>
                <a:ea typeface="Times New Roman"/>
                <a:cs typeface="Times New Roman"/>
                <a:sym typeface="Times New Roman"/>
                <a:hlinkClick r:id="rId8">
                  <a:extLst>
                    <a:ext uri="{A12FA001-AC4F-418D-AE19-62706E023703}">
                      <ahyp:hlinkClr val="tx"/>
                    </a:ext>
                  </a:extLst>
                </a:hlinkClick>
              </a:rPr>
              <a:t>Unico Scholarships for College</a:t>
            </a:r>
            <a:r>
              <a:rPr b="1" lang="en" sz="2000">
                <a:solidFill>
                  <a:schemeClr val="dk2"/>
                </a:solidFill>
                <a:highlight>
                  <a:srgbClr val="FFFFFF"/>
                </a:highlight>
                <a:latin typeface="Times New Roman"/>
                <a:ea typeface="Times New Roman"/>
                <a:cs typeface="Times New Roman"/>
                <a:sym typeface="Times New Roman"/>
              </a:rPr>
              <a:t>: </a:t>
            </a:r>
            <a:r>
              <a:rPr lang="en" sz="2000">
                <a:solidFill>
                  <a:srgbClr val="333333"/>
                </a:solidFill>
                <a:highlight>
                  <a:srgbClr val="FFFFFF"/>
                </a:highlight>
                <a:latin typeface="Arial"/>
                <a:ea typeface="Arial"/>
                <a:cs typeface="Arial"/>
                <a:sym typeface="Arial"/>
              </a:rPr>
              <a:t> </a:t>
            </a:r>
            <a:r>
              <a:rPr b="1" lang="en" sz="2000">
                <a:solidFill>
                  <a:srgbClr val="333333"/>
                </a:solidFill>
                <a:highlight>
                  <a:srgbClr val="FFFFFF"/>
                </a:highlight>
                <a:latin typeface="Times New Roman"/>
                <a:ea typeface="Times New Roman"/>
                <a:cs typeface="Times New Roman"/>
                <a:sym typeface="Times New Roman"/>
              </a:rPr>
              <a:t>ranked one of the “Top 10 Best Sites” to search for Scholarships</a:t>
            </a:r>
            <a:endParaRPr b="1" sz="2000">
              <a:solidFill>
                <a:srgbClr val="333333"/>
              </a:solidFill>
              <a:highlight>
                <a:srgbClr val="FFFFFF"/>
              </a:highlight>
              <a:latin typeface="Times New Roman"/>
              <a:ea typeface="Times New Roman"/>
              <a:cs typeface="Times New Roman"/>
              <a:sym typeface="Times New Roman"/>
            </a:endParaRPr>
          </a:p>
          <a:p>
            <a:pPr indent="0" lvl="0" marL="457200" rtl="0" algn="l">
              <a:lnSpc>
                <a:spcPct val="100000"/>
              </a:lnSpc>
              <a:spcBef>
                <a:spcPts val="0"/>
              </a:spcBef>
              <a:spcAft>
                <a:spcPts val="0"/>
              </a:spcAft>
              <a:buNone/>
            </a:pPr>
            <a:r>
              <a:t/>
            </a:r>
            <a:endParaRPr b="1" sz="2000">
              <a:solidFill>
                <a:srgbClr val="333333"/>
              </a:solidFill>
              <a:highlight>
                <a:srgbClr val="FFFFFF"/>
              </a:highlight>
              <a:latin typeface="Times New Roman"/>
              <a:ea typeface="Times New Roman"/>
              <a:cs typeface="Times New Roman"/>
              <a:sym typeface="Times New Roman"/>
            </a:endParaRPr>
          </a:p>
          <a:p>
            <a:pPr indent="0" lvl="0" marL="457200" rtl="0" algn="l">
              <a:lnSpc>
                <a:spcPct val="100000"/>
              </a:lnSpc>
              <a:spcBef>
                <a:spcPts val="0"/>
              </a:spcBef>
              <a:spcAft>
                <a:spcPts val="0"/>
              </a:spcAft>
              <a:buNone/>
            </a:pPr>
            <a:r>
              <a:rPr b="1" lang="en" sz="2000" u="sng">
                <a:solidFill>
                  <a:srgbClr val="1155CC"/>
                </a:solidFill>
                <a:highlight>
                  <a:srgbClr val="FFFFFF"/>
                </a:highlight>
                <a:latin typeface="Times New Roman"/>
                <a:ea typeface="Times New Roman"/>
                <a:cs typeface="Times New Roman"/>
                <a:sym typeface="Times New Roman"/>
                <a:hlinkClick r:id="rId9">
                  <a:extLst>
                    <a:ext uri="{A12FA001-AC4F-418D-AE19-62706E023703}">
                      <ahyp:hlinkClr val="tx"/>
                    </a:ext>
                  </a:extLst>
                </a:hlinkClick>
              </a:rPr>
              <a:t>Niche</a:t>
            </a:r>
            <a:r>
              <a:rPr b="1" lang="en" sz="2000">
                <a:solidFill>
                  <a:srgbClr val="333333"/>
                </a:solidFill>
                <a:highlight>
                  <a:srgbClr val="FFFFFF"/>
                </a:highlight>
                <a:latin typeface="Times New Roman"/>
                <a:ea typeface="Times New Roman"/>
                <a:cs typeface="Times New Roman"/>
                <a:sym typeface="Times New Roman"/>
              </a:rPr>
              <a:t>: Find college scholarships</a:t>
            </a:r>
            <a:endParaRPr b="1" sz="2000">
              <a:solidFill>
                <a:srgbClr val="333333"/>
              </a:solidFill>
              <a:highlight>
                <a:srgbClr val="FFFFFF"/>
              </a:highlight>
              <a:latin typeface="Times New Roman"/>
              <a:ea typeface="Times New Roman"/>
              <a:cs typeface="Times New Roman"/>
              <a:sym typeface="Times New Roman"/>
            </a:endParaRPr>
          </a:p>
          <a:p>
            <a:pPr indent="0" lvl="0" marL="457200" rtl="0" algn="l">
              <a:lnSpc>
                <a:spcPct val="100000"/>
              </a:lnSpc>
              <a:spcBef>
                <a:spcPts val="0"/>
              </a:spcBef>
              <a:spcAft>
                <a:spcPts val="0"/>
              </a:spcAft>
              <a:buNone/>
            </a:pPr>
            <a:r>
              <a:t/>
            </a:r>
            <a:endParaRPr b="1" sz="2000">
              <a:solidFill>
                <a:schemeClr val="dk2"/>
              </a:solidFill>
              <a:highlight>
                <a:srgbClr val="FFFFFF"/>
              </a:highlight>
              <a:latin typeface="Times New Roman"/>
              <a:ea typeface="Times New Roman"/>
              <a:cs typeface="Times New Roman"/>
              <a:sym typeface="Times New Roman"/>
            </a:endParaRPr>
          </a:p>
          <a:p>
            <a:pPr indent="0" lvl="0" marL="457200" rtl="0" algn="l">
              <a:lnSpc>
                <a:spcPct val="100000"/>
              </a:lnSpc>
              <a:spcBef>
                <a:spcPts val="0"/>
              </a:spcBef>
              <a:spcAft>
                <a:spcPts val="0"/>
              </a:spcAft>
              <a:buNone/>
            </a:pPr>
            <a:r>
              <a:t/>
            </a:r>
            <a:endParaRPr b="1" sz="2250">
              <a:solidFill>
                <a:schemeClr val="dk2"/>
              </a:solidFill>
              <a:highlight>
                <a:srgbClr val="FFFFFF"/>
              </a:highlight>
              <a:latin typeface="Times New Roman"/>
              <a:ea typeface="Times New Roman"/>
              <a:cs typeface="Times New Roman"/>
              <a:sym typeface="Times New Roman"/>
            </a:endParaRPr>
          </a:p>
          <a:p>
            <a:pPr indent="0" lvl="0" marL="457200" rtl="0" algn="l">
              <a:lnSpc>
                <a:spcPct val="100000"/>
              </a:lnSpc>
              <a:spcBef>
                <a:spcPts val="0"/>
              </a:spcBef>
              <a:spcAft>
                <a:spcPts val="0"/>
              </a:spcAft>
              <a:buNone/>
            </a:pPr>
            <a:r>
              <a:t/>
            </a:r>
            <a:endParaRPr b="1" sz="800">
              <a:solidFill>
                <a:schemeClr val="dk2"/>
              </a:solidFill>
              <a:highlight>
                <a:srgbClr val="FFFFFF"/>
              </a:highlight>
              <a:latin typeface="Times New Roman"/>
              <a:ea typeface="Times New Roman"/>
              <a:cs typeface="Times New Roman"/>
              <a:sym typeface="Times New Roman"/>
            </a:endParaRPr>
          </a:p>
          <a:p>
            <a:pPr indent="0" lvl="0" marL="457200" rtl="0" algn="l">
              <a:lnSpc>
                <a:spcPct val="100000"/>
              </a:lnSpc>
              <a:spcBef>
                <a:spcPts val="0"/>
              </a:spcBef>
              <a:spcAft>
                <a:spcPts val="0"/>
              </a:spcAft>
              <a:buNone/>
            </a:pPr>
            <a:r>
              <a:t/>
            </a:r>
            <a:endParaRPr b="1" sz="2150">
              <a:solidFill>
                <a:schemeClr val="dk2"/>
              </a:solidFill>
              <a:highlight>
                <a:srgbClr val="FFFFFF"/>
              </a:highlight>
              <a:latin typeface="Times New Roman"/>
              <a:ea typeface="Times New Roman"/>
              <a:cs typeface="Times New Roman"/>
              <a:sym typeface="Times New Roman"/>
            </a:endParaRPr>
          </a:p>
          <a:p>
            <a:pPr indent="0" lvl="0" marL="457200" rtl="0" algn="l">
              <a:lnSpc>
                <a:spcPct val="100000"/>
              </a:lnSpc>
              <a:spcBef>
                <a:spcPts val="0"/>
              </a:spcBef>
              <a:spcAft>
                <a:spcPts val="0"/>
              </a:spcAft>
              <a:buNone/>
            </a:pPr>
            <a:r>
              <a:t/>
            </a:r>
            <a:endParaRPr b="1" sz="800">
              <a:solidFill>
                <a:schemeClr val="dk2"/>
              </a:solidFill>
              <a:highlight>
                <a:srgbClr val="FFFFFF"/>
              </a:highlight>
              <a:latin typeface="Times New Roman"/>
              <a:ea typeface="Times New Roman"/>
              <a:cs typeface="Times New Roman"/>
              <a:sym typeface="Times New Roman"/>
            </a:endParaRPr>
          </a:p>
          <a:p>
            <a:pPr indent="0" lvl="0" marL="457200" rtl="0" algn="l">
              <a:lnSpc>
                <a:spcPct val="100000"/>
              </a:lnSpc>
              <a:spcBef>
                <a:spcPts val="0"/>
              </a:spcBef>
              <a:spcAft>
                <a:spcPts val="0"/>
              </a:spcAft>
              <a:buNone/>
            </a:pPr>
            <a:r>
              <a:t/>
            </a:r>
            <a:endParaRPr b="1" sz="2000">
              <a:solidFill>
                <a:schemeClr val="dk2"/>
              </a:solidFill>
              <a:highlight>
                <a:srgbClr val="FFFFFF"/>
              </a:highlight>
              <a:latin typeface="Times New Roman"/>
              <a:ea typeface="Times New Roman"/>
              <a:cs typeface="Times New Roman"/>
              <a:sym typeface="Times New Roman"/>
            </a:endParaRPr>
          </a:p>
          <a:p>
            <a:pPr indent="457200" lvl="0" marL="0" rtl="0" algn="l">
              <a:lnSpc>
                <a:spcPct val="100000"/>
              </a:lnSpc>
              <a:spcBef>
                <a:spcPts val="0"/>
              </a:spcBef>
              <a:spcAft>
                <a:spcPts val="0"/>
              </a:spcAft>
              <a:buNone/>
            </a:pPr>
            <a:r>
              <a:t/>
            </a:r>
            <a:endParaRPr b="1" sz="2000">
              <a:solidFill>
                <a:schemeClr val="dk2"/>
              </a:solidFill>
              <a:latin typeface="Times New Roman"/>
              <a:ea typeface="Times New Roman"/>
              <a:cs typeface="Times New Roman"/>
              <a:sym typeface="Times New Roman"/>
            </a:endParaRPr>
          </a:p>
          <a:p>
            <a:pPr indent="457200" lvl="0" marL="0" rtl="0" algn="l">
              <a:lnSpc>
                <a:spcPct val="100000"/>
              </a:lnSpc>
              <a:spcBef>
                <a:spcPts val="0"/>
              </a:spcBef>
              <a:spcAft>
                <a:spcPts val="0"/>
              </a:spcAft>
              <a:buNone/>
            </a:pPr>
            <a:r>
              <a:t/>
            </a:r>
            <a:endParaRPr b="1" sz="800">
              <a:solidFill>
                <a:schemeClr val="dk2"/>
              </a:solidFill>
              <a:latin typeface="Times New Roman"/>
              <a:ea typeface="Times New Roman"/>
              <a:cs typeface="Times New Roman"/>
              <a:sym typeface="Times New Roman"/>
            </a:endParaRPr>
          </a:p>
          <a:p>
            <a:pPr indent="457200" lvl="0" marL="0" rtl="0" algn="l">
              <a:lnSpc>
                <a:spcPct val="100000"/>
              </a:lnSpc>
              <a:spcBef>
                <a:spcPts val="0"/>
              </a:spcBef>
              <a:spcAft>
                <a:spcPts val="0"/>
              </a:spcAft>
              <a:buNone/>
            </a:pPr>
            <a:r>
              <a:t/>
            </a:r>
            <a:endParaRPr b="1" sz="2000">
              <a:solidFill>
                <a:schemeClr val="dk2"/>
              </a:solidFill>
              <a:latin typeface="Times New Roman"/>
              <a:ea typeface="Times New Roman"/>
              <a:cs typeface="Times New Roman"/>
              <a:sym typeface="Times New Roman"/>
            </a:endParaRPr>
          </a:p>
          <a:p>
            <a:pPr indent="457200" lvl="0" marL="0" rtl="0" algn="l">
              <a:lnSpc>
                <a:spcPct val="100000"/>
              </a:lnSpc>
              <a:spcBef>
                <a:spcPts val="0"/>
              </a:spcBef>
              <a:spcAft>
                <a:spcPts val="0"/>
              </a:spcAft>
              <a:buNone/>
            </a:pPr>
            <a:r>
              <a:t/>
            </a:r>
            <a:endParaRPr b="1" sz="2000">
              <a:solidFill>
                <a:schemeClr val="dk2"/>
              </a:solidFill>
              <a:latin typeface="Times New Roman"/>
              <a:ea typeface="Times New Roman"/>
              <a:cs typeface="Times New Roman"/>
              <a:sym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3"/>
          <p:cNvSpPr txBox="1"/>
          <p:nvPr>
            <p:ph type="title"/>
          </p:nvPr>
        </p:nvSpPr>
        <p:spPr>
          <a:xfrm>
            <a:off x="98250" y="16350"/>
            <a:ext cx="8826600" cy="6027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b="1" lang="en" sz="2500">
                <a:latin typeface="Times New Roman"/>
                <a:ea typeface="Times New Roman"/>
                <a:cs typeface="Times New Roman"/>
                <a:sym typeface="Times New Roman"/>
              </a:rPr>
              <a:t>Scholarship Websites</a:t>
            </a:r>
            <a:endParaRPr b="1" sz="2500">
              <a:latin typeface="Times New Roman"/>
              <a:ea typeface="Times New Roman"/>
              <a:cs typeface="Times New Roman"/>
              <a:sym typeface="Times New Roman"/>
            </a:endParaRPr>
          </a:p>
        </p:txBody>
      </p:sp>
      <p:sp>
        <p:nvSpPr>
          <p:cNvPr id="128" name="Google Shape;128;p23"/>
          <p:cNvSpPr txBox="1"/>
          <p:nvPr>
            <p:ph idx="4294967295" type="body"/>
          </p:nvPr>
        </p:nvSpPr>
        <p:spPr>
          <a:xfrm>
            <a:off x="0" y="669275"/>
            <a:ext cx="9144000" cy="6736500"/>
          </a:xfrm>
          <a:prstGeom prst="rect">
            <a:avLst/>
          </a:prstGeom>
        </p:spPr>
        <p:txBody>
          <a:bodyPr anchorCtr="0" anchor="t" bIns="91425" lIns="91425" spcFirstLastPara="1" rIns="91425" wrap="square" tIns="91425">
            <a:noAutofit/>
          </a:bodyPr>
          <a:lstStyle/>
          <a:p>
            <a:pPr indent="0" lvl="0" marL="457200" rtl="0" algn="l">
              <a:lnSpc>
                <a:spcPct val="100000"/>
              </a:lnSpc>
              <a:spcBef>
                <a:spcPts val="0"/>
              </a:spcBef>
              <a:spcAft>
                <a:spcPts val="0"/>
              </a:spcAft>
              <a:buNone/>
            </a:pPr>
            <a:r>
              <a:rPr b="1" lang="en" sz="2000" u="sng">
                <a:solidFill>
                  <a:srgbClr val="1155CC"/>
                </a:solidFill>
                <a:highlight>
                  <a:srgbClr val="FFFFFF"/>
                </a:highlight>
                <a:latin typeface="Arial"/>
                <a:ea typeface="Arial"/>
                <a:cs typeface="Arial"/>
                <a:sym typeface="Arial"/>
                <a:hlinkClick r:id="rId3">
                  <a:extLst>
                    <a:ext uri="{A12FA001-AC4F-418D-AE19-62706E023703}">
                      <ahyp:hlinkClr val="tx"/>
                    </a:ext>
                  </a:extLst>
                </a:hlinkClick>
              </a:rPr>
              <a:t>Sallie Mae</a:t>
            </a:r>
            <a:r>
              <a:rPr b="1" lang="en" sz="2250">
                <a:solidFill>
                  <a:srgbClr val="1155CC"/>
                </a:solidFill>
                <a:highlight>
                  <a:srgbClr val="FFFFFF"/>
                </a:highlight>
                <a:latin typeface="Times New Roman"/>
                <a:ea typeface="Times New Roman"/>
                <a:cs typeface="Times New Roman"/>
                <a:sym typeface="Times New Roman"/>
              </a:rPr>
              <a:t> </a:t>
            </a:r>
            <a:r>
              <a:rPr b="1" lang="en" sz="2250">
                <a:solidFill>
                  <a:schemeClr val="dk2"/>
                </a:solidFill>
                <a:highlight>
                  <a:srgbClr val="FFFFFF"/>
                </a:highlight>
                <a:latin typeface="Times New Roman"/>
                <a:ea typeface="Times New Roman"/>
                <a:cs typeface="Times New Roman"/>
                <a:sym typeface="Times New Roman"/>
              </a:rPr>
              <a:t>- </a:t>
            </a:r>
            <a:r>
              <a:rPr lang="en" sz="2000">
                <a:solidFill>
                  <a:srgbClr val="000000"/>
                </a:solidFill>
                <a:latin typeface="Arial"/>
                <a:ea typeface="Arial"/>
                <a:cs typeface="Arial"/>
                <a:sym typeface="Arial"/>
              </a:rPr>
              <a:t>Get matched to scholarships, based on your skills, activities, and interests that could knock thousands off your college costs</a:t>
            </a:r>
            <a:endParaRPr sz="2000">
              <a:solidFill>
                <a:srgbClr val="000000"/>
              </a:solidFill>
              <a:latin typeface="Arial"/>
              <a:ea typeface="Arial"/>
              <a:cs typeface="Arial"/>
              <a:sym typeface="Arial"/>
            </a:endParaRPr>
          </a:p>
          <a:p>
            <a:pPr indent="0" lvl="0" marL="457200" rtl="0" algn="l">
              <a:lnSpc>
                <a:spcPct val="100000"/>
              </a:lnSpc>
              <a:spcBef>
                <a:spcPts val="0"/>
              </a:spcBef>
              <a:spcAft>
                <a:spcPts val="0"/>
              </a:spcAft>
              <a:buNone/>
            </a:pPr>
            <a:r>
              <a:t/>
            </a:r>
            <a:endParaRPr sz="800">
              <a:solidFill>
                <a:srgbClr val="000000"/>
              </a:solidFill>
              <a:latin typeface="Arial"/>
              <a:ea typeface="Arial"/>
              <a:cs typeface="Arial"/>
              <a:sym typeface="Arial"/>
            </a:endParaRPr>
          </a:p>
          <a:p>
            <a:pPr indent="0" lvl="0" marL="457200" rtl="0" algn="l">
              <a:lnSpc>
                <a:spcPct val="100000"/>
              </a:lnSpc>
              <a:spcBef>
                <a:spcPts val="0"/>
              </a:spcBef>
              <a:spcAft>
                <a:spcPts val="0"/>
              </a:spcAft>
              <a:buNone/>
            </a:pPr>
            <a:r>
              <a:rPr b="1" lang="en" sz="2000" u="sng">
                <a:solidFill>
                  <a:srgbClr val="1155CC"/>
                </a:solidFill>
                <a:latin typeface="Arial"/>
                <a:ea typeface="Arial"/>
                <a:cs typeface="Arial"/>
                <a:sym typeface="Arial"/>
                <a:hlinkClick r:id="rId4">
                  <a:extLst>
                    <a:ext uri="{A12FA001-AC4F-418D-AE19-62706E023703}">
                      <ahyp:hlinkClr val="tx"/>
                    </a:ext>
                  </a:extLst>
                </a:hlinkClick>
              </a:rPr>
              <a:t>Scholarship America</a:t>
            </a:r>
            <a:r>
              <a:rPr lang="en" sz="2000">
                <a:solidFill>
                  <a:srgbClr val="000000"/>
                </a:solidFill>
                <a:latin typeface="Arial"/>
                <a:ea typeface="Arial"/>
                <a:cs typeface="Arial"/>
                <a:sym typeface="Arial"/>
              </a:rPr>
              <a:t> - The nation’s largest non-profit, private scholarship organization</a:t>
            </a:r>
            <a:endParaRPr sz="800">
              <a:solidFill>
                <a:srgbClr val="000000"/>
              </a:solidFill>
              <a:latin typeface="Arial"/>
              <a:ea typeface="Arial"/>
              <a:cs typeface="Arial"/>
              <a:sym typeface="Arial"/>
            </a:endParaRPr>
          </a:p>
          <a:p>
            <a:pPr indent="0" lvl="0" marL="457200" rtl="0" algn="l">
              <a:lnSpc>
                <a:spcPct val="100000"/>
              </a:lnSpc>
              <a:spcBef>
                <a:spcPts val="0"/>
              </a:spcBef>
              <a:spcAft>
                <a:spcPts val="0"/>
              </a:spcAft>
              <a:buNone/>
            </a:pPr>
            <a:r>
              <a:t/>
            </a:r>
            <a:endParaRPr sz="800">
              <a:solidFill>
                <a:srgbClr val="000000"/>
              </a:solidFill>
              <a:latin typeface="Arial"/>
              <a:ea typeface="Arial"/>
              <a:cs typeface="Arial"/>
              <a:sym typeface="Arial"/>
            </a:endParaRPr>
          </a:p>
          <a:p>
            <a:pPr indent="0" lvl="0" marL="457200" rtl="0" algn="l">
              <a:lnSpc>
                <a:spcPct val="100000"/>
              </a:lnSpc>
              <a:spcBef>
                <a:spcPts val="0"/>
              </a:spcBef>
              <a:spcAft>
                <a:spcPts val="0"/>
              </a:spcAft>
              <a:buNone/>
            </a:pPr>
            <a:r>
              <a:rPr b="1" lang="en" sz="2000" u="sng">
                <a:solidFill>
                  <a:srgbClr val="1155CC"/>
                </a:solidFill>
                <a:latin typeface="Arial"/>
                <a:ea typeface="Arial"/>
                <a:cs typeface="Arial"/>
                <a:sym typeface="Arial"/>
                <a:hlinkClick r:id="rId5">
                  <a:extLst>
                    <a:ext uri="{A12FA001-AC4F-418D-AE19-62706E023703}">
                      <ahyp:hlinkClr val="tx"/>
                    </a:ext>
                  </a:extLst>
                </a:hlinkClick>
              </a:rPr>
              <a:t>Scholarship Matcher</a:t>
            </a:r>
            <a:r>
              <a:rPr lang="en" sz="2000">
                <a:solidFill>
                  <a:srgbClr val="000000"/>
                </a:solidFill>
                <a:latin typeface="Arial"/>
                <a:ea typeface="Arial"/>
                <a:cs typeface="Arial"/>
                <a:sym typeface="Arial"/>
              </a:rPr>
              <a:t> - Scholarship matcher that uses your grade, GPA, state, gender, and ethnic background to search for scholarships</a:t>
            </a:r>
            <a:endParaRPr sz="800">
              <a:solidFill>
                <a:srgbClr val="000000"/>
              </a:solidFill>
              <a:latin typeface="Arial"/>
              <a:ea typeface="Arial"/>
              <a:cs typeface="Arial"/>
              <a:sym typeface="Arial"/>
            </a:endParaRPr>
          </a:p>
          <a:p>
            <a:pPr indent="0" lvl="0" marL="457200" rtl="0" algn="l">
              <a:lnSpc>
                <a:spcPct val="100000"/>
              </a:lnSpc>
              <a:spcBef>
                <a:spcPts val="0"/>
              </a:spcBef>
              <a:spcAft>
                <a:spcPts val="0"/>
              </a:spcAft>
              <a:buNone/>
            </a:pPr>
            <a:r>
              <a:t/>
            </a:r>
            <a:endParaRPr sz="800">
              <a:solidFill>
                <a:srgbClr val="000000"/>
              </a:solidFill>
              <a:latin typeface="Arial"/>
              <a:ea typeface="Arial"/>
              <a:cs typeface="Arial"/>
              <a:sym typeface="Arial"/>
            </a:endParaRPr>
          </a:p>
          <a:p>
            <a:pPr indent="0" lvl="0" marL="457200" rtl="0" algn="l">
              <a:lnSpc>
                <a:spcPct val="100000"/>
              </a:lnSpc>
              <a:spcBef>
                <a:spcPts val="0"/>
              </a:spcBef>
              <a:spcAft>
                <a:spcPts val="0"/>
              </a:spcAft>
              <a:buNone/>
            </a:pPr>
            <a:r>
              <a:rPr b="1" lang="en" sz="2000" u="sng">
                <a:solidFill>
                  <a:srgbClr val="1155CC"/>
                </a:solidFill>
                <a:latin typeface="Arial"/>
                <a:ea typeface="Arial"/>
                <a:cs typeface="Arial"/>
                <a:sym typeface="Arial"/>
                <a:hlinkClick r:id="rId6">
                  <a:extLst>
                    <a:ext uri="{A12FA001-AC4F-418D-AE19-62706E023703}">
                      <ahyp:hlinkClr val="tx"/>
                    </a:ext>
                  </a:extLst>
                </a:hlinkClick>
              </a:rPr>
              <a:t>Scholarships.com</a:t>
            </a:r>
            <a:r>
              <a:rPr lang="en" sz="2000">
                <a:solidFill>
                  <a:srgbClr val="000000"/>
                </a:solidFill>
                <a:latin typeface="Arial"/>
                <a:ea typeface="Arial"/>
                <a:cs typeface="Arial"/>
                <a:sym typeface="Arial"/>
              </a:rPr>
              <a:t> - Matches your profile with scholarships that could be right for you</a:t>
            </a:r>
            <a:endParaRPr sz="800">
              <a:solidFill>
                <a:srgbClr val="000000"/>
              </a:solidFill>
              <a:latin typeface="Arial"/>
              <a:ea typeface="Arial"/>
              <a:cs typeface="Arial"/>
              <a:sym typeface="Arial"/>
            </a:endParaRPr>
          </a:p>
          <a:p>
            <a:pPr indent="0" lvl="0" marL="457200" rtl="0" algn="l">
              <a:lnSpc>
                <a:spcPct val="100000"/>
              </a:lnSpc>
              <a:spcBef>
                <a:spcPts val="0"/>
              </a:spcBef>
              <a:spcAft>
                <a:spcPts val="0"/>
              </a:spcAft>
              <a:buNone/>
            </a:pPr>
            <a:r>
              <a:t/>
            </a:r>
            <a:endParaRPr sz="800">
              <a:solidFill>
                <a:srgbClr val="000000"/>
              </a:solidFill>
              <a:latin typeface="Arial"/>
              <a:ea typeface="Arial"/>
              <a:cs typeface="Arial"/>
              <a:sym typeface="Arial"/>
            </a:endParaRPr>
          </a:p>
          <a:p>
            <a:pPr indent="0" lvl="0" marL="457200" rtl="0" algn="l">
              <a:lnSpc>
                <a:spcPct val="100000"/>
              </a:lnSpc>
              <a:spcBef>
                <a:spcPts val="0"/>
              </a:spcBef>
              <a:spcAft>
                <a:spcPts val="0"/>
              </a:spcAft>
              <a:buNone/>
            </a:pPr>
            <a:r>
              <a:rPr b="1" lang="en" sz="2000" u="sng">
                <a:solidFill>
                  <a:srgbClr val="1155CC"/>
                </a:solidFill>
                <a:latin typeface="Arial"/>
                <a:ea typeface="Arial"/>
                <a:cs typeface="Arial"/>
                <a:sym typeface="Arial"/>
                <a:hlinkClick r:id="rId7">
                  <a:extLst>
                    <a:ext uri="{A12FA001-AC4F-418D-AE19-62706E023703}">
                      <ahyp:hlinkClr val="tx"/>
                    </a:ext>
                  </a:extLst>
                </a:hlinkClick>
              </a:rPr>
              <a:t>ScholarshipOwl</a:t>
            </a:r>
            <a:r>
              <a:rPr lang="en" sz="2000">
                <a:solidFill>
                  <a:srgbClr val="1155CC"/>
                </a:solidFill>
                <a:latin typeface="Arial"/>
                <a:ea typeface="Arial"/>
                <a:cs typeface="Arial"/>
                <a:sym typeface="Arial"/>
              </a:rPr>
              <a:t> </a:t>
            </a:r>
            <a:r>
              <a:rPr lang="en" sz="2000">
                <a:solidFill>
                  <a:srgbClr val="000000"/>
                </a:solidFill>
                <a:latin typeface="Arial"/>
                <a:ea typeface="Arial"/>
                <a:cs typeface="Arial"/>
                <a:sym typeface="Arial"/>
              </a:rPr>
              <a:t>- Scholarship search that matches your personality, grades, lifestyle and more</a:t>
            </a:r>
            <a:endParaRPr sz="800">
              <a:solidFill>
                <a:srgbClr val="000000"/>
              </a:solidFill>
              <a:latin typeface="Arial"/>
              <a:ea typeface="Arial"/>
              <a:cs typeface="Arial"/>
              <a:sym typeface="Arial"/>
            </a:endParaRPr>
          </a:p>
          <a:p>
            <a:pPr indent="0" lvl="0" marL="457200" rtl="0" algn="l">
              <a:lnSpc>
                <a:spcPct val="100000"/>
              </a:lnSpc>
              <a:spcBef>
                <a:spcPts val="0"/>
              </a:spcBef>
              <a:spcAft>
                <a:spcPts val="0"/>
              </a:spcAft>
              <a:buNone/>
            </a:pPr>
            <a:r>
              <a:t/>
            </a:r>
            <a:endParaRPr sz="800">
              <a:solidFill>
                <a:srgbClr val="000000"/>
              </a:solidFill>
              <a:latin typeface="Arial"/>
              <a:ea typeface="Arial"/>
              <a:cs typeface="Arial"/>
              <a:sym typeface="Arial"/>
            </a:endParaRPr>
          </a:p>
          <a:p>
            <a:pPr indent="0" lvl="0" marL="457200" rtl="0" algn="l">
              <a:lnSpc>
                <a:spcPct val="100000"/>
              </a:lnSpc>
              <a:spcBef>
                <a:spcPts val="0"/>
              </a:spcBef>
              <a:spcAft>
                <a:spcPts val="0"/>
              </a:spcAft>
              <a:buNone/>
            </a:pPr>
            <a:r>
              <a:rPr b="1" lang="en" sz="2000" u="sng">
                <a:solidFill>
                  <a:srgbClr val="1155CC"/>
                </a:solidFill>
                <a:latin typeface="Arial"/>
                <a:ea typeface="Arial"/>
                <a:cs typeface="Arial"/>
                <a:sym typeface="Arial"/>
                <a:hlinkClick r:id="rId8">
                  <a:extLst>
                    <a:ext uri="{A12FA001-AC4F-418D-AE19-62706E023703}">
                      <ahyp:hlinkClr val="tx"/>
                    </a:ext>
                  </a:extLst>
                </a:hlinkClick>
              </a:rPr>
              <a:t>Nitro</a:t>
            </a:r>
            <a:r>
              <a:rPr lang="en" sz="2000">
                <a:solidFill>
                  <a:srgbClr val="000000"/>
                </a:solidFill>
                <a:latin typeface="Arial"/>
                <a:ea typeface="Arial"/>
                <a:cs typeface="Arial"/>
                <a:sym typeface="Arial"/>
              </a:rPr>
              <a:t> - </a:t>
            </a:r>
            <a:r>
              <a:rPr lang="en" sz="1200">
                <a:solidFill>
                  <a:srgbClr val="444444"/>
                </a:solidFill>
                <a:highlight>
                  <a:srgbClr val="FFFFFF"/>
                </a:highlight>
                <a:latin typeface="Arial"/>
                <a:ea typeface="Arial"/>
                <a:cs typeface="Arial"/>
                <a:sym typeface="Arial"/>
              </a:rPr>
              <a:t> </a:t>
            </a:r>
            <a:r>
              <a:rPr lang="en" sz="2000">
                <a:solidFill>
                  <a:srgbClr val="444444"/>
                </a:solidFill>
                <a:highlight>
                  <a:srgbClr val="FFFFFF"/>
                </a:highlight>
                <a:latin typeface="Arial"/>
                <a:ea typeface="Arial"/>
                <a:cs typeface="Arial"/>
                <a:sym typeface="Arial"/>
              </a:rPr>
              <a:t>Free tool to find scholarships to meet your needs</a:t>
            </a:r>
            <a:endParaRPr sz="800">
              <a:solidFill>
                <a:srgbClr val="000000"/>
              </a:solidFill>
              <a:latin typeface="Arial"/>
              <a:ea typeface="Arial"/>
              <a:cs typeface="Arial"/>
              <a:sym typeface="Arial"/>
            </a:endParaRPr>
          </a:p>
          <a:p>
            <a:pPr indent="0" lvl="0" marL="457200" rtl="0" algn="l">
              <a:lnSpc>
                <a:spcPct val="100000"/>
              </a:lnSpc>
              <a:spcBef>
                <a:spcPts val="0"/>
              </a:spcBef>
              <a:spcAft>
                <a:spcPts val="0"/>
              </a:spcAft>
              <a:buNone/>
            </a:pPr>
            <a:r>
              <a:t/>
            </a:r>
            <a:endParaRPr sz="800">
              <a:solidFill>
                <a:srgbClr val="000000"/>
              </a:solidFill>
              <a:latin typeface="Arial"/>
              <a:ea typeface="Arial"/>
              <a:cs typeface="Arial"/>
              <a:sym typeface="Arial"/>
            </a:endParaRPr>
          </a:p>
          <a:p>
            <a:pPr indent="0" lvl="0" marL="457200" rtl="0" algn="l">
              <a:lnSpc>
                <a:spcPct val="100000"/>
              </a:lnSpc>
              <a:spcBef>
                <a:spcPts val="0"/>
              </a:spcBef>
              <a:spcAft>
                <a:spcPts val="0"/>
              </a:spcAft>
              <a:buNone/>
            </a:pPr>
            <a:r>
              <a:t/>
            </a:r>
            <a:endParaRPr sz="800">
              <a:solidFill>
                <a:srgbClr val="000000"/>
              </a:solidFill>
              <a:latin typeface="Arial"/>
              <a:ea typeface="Arial"/>
              <a:cs typeface="Arial"/>
              <a:sym typeface="Arial"/>
            </a:endParaRPr>
          </a:p>
          <a:p>
            <a:pPr indent="0" lvl="0" marL="457200" rtl="0" algn="l">
              <a:lnSpc>
                <a:spcPct val="100000"/>
              </a:lnSpc>
              <a:spcBef>
                <a:spcPts val="0"/>
              </a:spcBef>
              <a:spcAft>
                <a:spcPts val="0"/>
              </a:spcAft>
              <a:buNone/>
            </a:pPr>
            <a:r>
              <a:t/>
            </a:r>
            <a:endParaRPr sz="2000">
              <a:solidFill>
                <a:srgbClr val="000000"/>
              </a:solidFill>
              <a:latin typeface="Arial"/>
              <a:ea typeface="Arial"/>
              <a:cs typeface="Arial"/>
              <a:sym typeface="Arial"/>
            </a:endParaRPr>
          </a:p>
          <a:p>
            <a:pPr indent="0" lvl="0" marL="0" rtl="0" algn="l">
              <a:lnSpc>
                <a:spcPct val="100000"/>
              </a:lnSpc>
              <a:spcBef>
                <a:spcPts val="0"/>
              </a:spcBef>
              <a:spcAft>
                <a:spcPts val="0"/>
              </a:spcAft>
              <a:buNone/>
            </a:pPr>
            <a:r>
              <a:t/>
            </a:r>
            <a:endParaRPr sz="800">
              <a:solidFill>
                <a:srgbClr val="000000"/>
              </a:solidFill>
              <a:latin typeface="Arial"/>
              <a:ea typeface="Arial"/>
              <a:cs typeface="Arial"/>
              <a:sym typeface="Arial"/>
            </a:endParaRPr>
          </a:p>
          <a:p>
            <a:pPr indent="0" lvl="0" marL="457200" rtl="0" algn="l">
              <a:lnSpc>
                <a:spcPct val="100000"/>
              </a:lnSpc>
              <a:spcBef>
                <a:spcPts val="0"/>
              </a:spcBef>
              <a:spcAft>
                <a:spcPts val="0"/>
              </a:spcAft>
              <a:buNone/>
            </a:pPr>
            <a:r>
              <a:t/>
            </a:r>
            <a:endParaRPr sz="2000">
              <a:solidFill>
                <a:srgbClr val="000000"/>
              </a:solidFill>
              <a:latin typeface="Arial"/>
              <a:ea typeface="Arial"/>
              <a:cs typeface="Arial"/>
              <a:sym typeface="Arial"/>
            </a:endParaRPr>
          </a:p>
          <a:p>
            <a:pPr indent="0" lvl="0" marL="457200" rtl="0" algn="l">
              <a:lnSpc>
                <a:spcPct val="100000"/>
              </a:lnSpc>
              <a:spcBef>
                <a:spcPts val="0"/>
              </a:spcBef>
              <a:spcAft>
                <a:spcPts val="0"/>
              </a:spcAft>
              <a:buNone/>
            </a:pPr>
            <a:r>
              <a:t/>
            </a:r>
            <a:endParaRPr sz="1150">
              <a:solidFill>
                <a:srgbClr val="3A3A3A"/>
              </a:solidFill>
              <a:highlight>
                <a:srgbClr val="FFFFFF"/>
              </a:highlight>
              <a:latin typeface="Arial"/>
              <a:ea typeface="Arial"/>
              <a:cs typeface="Arial"/>
              <a:sym typeface="Arial"/>
            </a:endParaRPr>
          </a:p>
          <a:p>
            <a:pPr indent="0" lvl="0" marL="457200" rtl="0" algn="l">
              <a:lnSpc>
                <a:spcPct val="100000"/>
              </a:lnSpc>
              <a:spcBef>
                <a:spcPts val="0"/>
              </a:spcBef>
              <a:spcAft>
                <a:spcPts val="0"/>
              </a:spcAft>
              <a:buNone/>
            </a:pPr>
            <a:r>
              <a:t/>
            </a:r>
            <a:endParaRPr sz="2000">
              <a:solidFill>
                <a:srgbClr val="3A3A3A"/>
              </a:solidFill>
              <a:highlight>
                <a:srgbClr val="FFFFFF"/>
              </a:highlight>
              <a:latin typeface="Arial"/>
              <a:ea typeface="Arial"/>
              <a:cs typeface="Arial"/>
              <a:sym typeface="Arial"/>
            </a:endParaRPr>
          </a:p>
          <a:p>
            <a:pPr indent="0" lvl="0" marL="457200" rtl="0" algn="l">
              <a:lnSpc>
                <a:spcPct val="100000"/>
              </a:lnSpc>
              <a:spcBef>
                <a:spcPts val="0"/>
              </a:spcBef>
              <a:spcAft>
                <a:spcPts val="0"/>
              </a:spcAft>
              <a:buNone/>
            </a:pPr>
            <a:r>
              <a:t/>
            </a:r>
            <a:endParaRPr sz="800">
              <a:solidFill>
                <a:srgbClr val="000000"/>
              </a:solidFill>
              <a:latin typeface="Arial"/>
              <a:ea typeface="Arial"/>
              <a:cs typeface="Arial"/>
              <a:sym typeface="Arial"/>
            </a:endParaRPr>
          </a:p>
          <a:p>
            <a:pPr indent="0" lvl="0" marL="457200" rtl="0" algn="l">
              <a:lnSpc>
                <a:spcPct val="100000"/>
              </a:lnSpc>
              <a:spcBef>
                <a:spcPts val="0"/>
              </a:spcBef>
              <a:spcAft>
                <a:spcPts val="0"/>
              </a:spcAft>
              <a:buNone/>
            </a:pPr>
            <a:r>
              <a:t/>
            </a:r>
            <a:endParaRPr sz="2000">
              <a:solidFill>
                <a:srgbClr val="000000"/>
              </a:solidFill>
              <a:latin typeface="Arial"/>
              <a:ea typeface="Arial"/>
              <a:cs typeface="Arial"/>
              <a:sym typeface="Arial"/>
            </a:endParaRPr>
          </a:p>
          <a:p>
            <a:pPr indent="0" lvl="0" marL="457200" rtl="0" algn="l">
              <a:lnSpc>
                <a:spcPct val="100000"/>
              </a:lnSpc>
              <a:spcBef>
                <a:spcPts val="0"/>
              </a:spcBef>
              <a:spcAft>
                <a:spcPts val="0"/>
              </a:spcAft>
              <a:buNone/>
            </a:pPr>
            <a:r>
              <a:t/>
            </a:r>
            <a:endParaRPr sz="1650">
              <a:solidFill>
                <a:srgbClr val="000000"/>
              </a:solidFill>
              <a:latin typeface="Arial"/>
              <a:ea typeface="Arial"/>
              <a:cs typeface="Arial"/>
              <a:sym typeface="Arial"/>
            </a:endParaRPr>
          </a:p>
          <a:p>
            <a:pPr indent="0" lvl="0" marL="457200" rtl="0" algn="l">
              <a:lnSpc>
                <a:spcPct val="100000"/>
              </a:lnSpc>
              <a:spcBef>
                <a:spcPts val="0"/>
              </a:spcBef>
              <a:spcAft>
                <a:spcPts val="0"/>
              </a:spcAft>
              <a:buNone/>
            </a:pPr>
            <a:r>
              <a:t/>
            </a:r>
            <a:endParaRPr sz="1650">
              <a:solidFill>
                <a:srgbClr val="000000"/>
              </a:solidFill>
              <a:latin typeface="Arial"/>
              <a:ea typeface="Arial"/>
              <a:cs typeface="Arial"/>
              <a:sym typeface="Arial"/>
            </a:endParaRPr>
          </a:p>
          <a:p>
            <a:pPr indent="0" lvl="0" marL="457200" rtl="0" algn="l">
              <a:lnSpc>
                <a:spcPct val="100000"/>
              </a:lnSpc>
              <a:spcBef>
                <a:spcPts val="0"/>
              </a:spcBef>
              <a:spcAft>
                <a:spcPts val="0"/>
              </a:spcAft>
              <a:buNone/>
            </a:pPr>
            <a:r>
              <a:t/>
            </a:r>
            <a:endParaRPr b="1" sz="800">
              <a:solidFill>
                <a:schemeClr val="dk2"/>
              </a:solidFill>
              <a:highlight>
                <a:srgbClr val="FFFFFF"/>
              </a:highlight>
              <a:latin typeface="Times New Roman"/>
              <a:ea typeface="Times New Roman"/>
              <a:cs typeface="Times New Roman"/>
              <a:sym typeface="Times New Roman"/>
            </a:endParaRPr>
          </a:p>
          <a:p>
            <a:pPr indent="0" lvl="0" marL="457200" rtl="0" algn="l">
              <a:lnSpc>
                <a:spcPct val="100000"/>
              </a:lnSpc>
              <a:spcBef>
                <a:spcPts val="0"/>
              </a:spcBef>
              <a:spcAft>
                <a:spcPts val="0"/>
              </a:spcAft>
              <a:buNone/>
            </a:pPr>
            <a:r>
              <a:t/>
            </a:r>
            <a:endParaRPr b="1" sz="2150">
              <a:solidFill>
                <a:schemeClr val="dk2"/>
              </a:solidFill>
              <a:highlight>
                <a:srgbClr val="FFFFFF"/>
              </a:highlight>
              <a:latin typeface="Times New Roman"/>
              <a:ea typeface="Times New Roman"/>
              <a:cs typeface="Times New Roman"/>
              <a:sym typeface="Times New Roman"/>
            </a:endParaRPr>
          </a:p>
          <a:p>
            <a:pPr indent="0" lvl="0" marL="457200" rtl="0" algn="l">
              <a:lnSpc>
                <a:spcPct val="100000"/>
              </a:lnSpc>
              <a:spcBef>
                <a:spcPts val="0"/>
              </a:spcBef>
              <a:spcAft>
                <a:spcPts val="0"/>
              </a:spcAft>
              <a:buNone/>
            </a:pPr>
            <a:r>
              <a:t/>
            </a:r>
            <a:endParaRPr b="1" sz="800">
              <a:solidFill>
                <a:schemeClr val="dk2"/>
              </a:solidFill>
              <a:highlight>
                <a:srgbClr val="FFFFFF"/>
              </a:highlight>
              <a:latin typeface="Times New Roman"/>
              <a:ea typeface="Times New Roman"/>
              <a:cs typeface="Times New Roman"/>
              <a:sym typeface="Times New Roman"/>
            </a:endParaRPr>
          </a:p>
          <a:p>
            <a:pPr indent="0" lvl="0" marL="457200" rtl="0" algn="l">
              <a:lnSpc>
                <a:spcPct val="100000"/>
              </a:lnSpc>
              <a:spcBef>
                <a:spcPts val="0"/>
              </a:spcBef>
              <a:spcAft>
                <a:spcPts val="0"/>
              </a:spcAft>
              <a:buNone/>
            </a:pPr>
            <a:r>
              <a:t/>
            </a:r>
            <a:endParaRPr b="1" sz="2000">
              <a:solidFill>
                <a:schemeClr val="dk2"/>
              </a:solidFill>
              <a:highlight>
                <a:srgbClr val="FFFFFF"/>
              </a:highlight>
              <a:latin typeface="Times New Roman"/>
              <a:ea typeface="Times New Roman"/>
              <a:cs typeface="Times New Roman"/>
              <a:sym typeface="Times New Roman"/>
            </a:endParaRPr>
          </a:p>
          <a:p>
            <a:pPr indent="457200" lvl="0" marL="0" rtl="0" algn="l">
              <a:lnSpc>
                <a:spcPct val="100000"/>
              </a:lnSpc>
              <a:spcBef>
                <a:spcPts val="0"/>
              </a:spcBef>
              <a:spcAft>
                <a:spcPts val="0"/>
              </a:spcAft>
              <a:buNone/>
            </a:pPr>
            <a:r>
              <a:t/>
            </a:r>
            <a:endParaRPr b="1" sz="2000">
              <a:solidFill>
                <a:schemeClr val="dk2"/>
              </a:solidFill>
              <a:latin typeface="Times New Roman"/>
              <a:ea typeface="Times New Roman"/>
              <a:cs typeface="Times New Roman"/>
              <a:sym typeface="Times New Roman"/>
            </a:endParaRPr>
          </a:p>
          <a:p>
            <a:pPr indent="457200" lvl="0" marL="0" rtl="0" algn="l">
              <a:lnSpc>
                <a:spcPct val="100000"/>
              </a:lnSpc>
              <a:spcBef>
                <a:spcPts val="0"/>
              </a:spcBef>
              <a:spcAft>
                <a:spcPts val="0"/>
              </a:spcAft>
              <a:buNone/>
            </a:pPr>
            <a:r>
              <a:t/>
            </a:r>
            <a:endParaRPr b="1" sz="800">
              <a:solidFill>
                <a:schemeClr val="dk2"/>
              </a:solidFill>
              <a:latin typeface="Times New Roman"/>
              <a:ea typeface="Times New Roman"/>
              <a:cs typeface="Times New Roman"/>
              <a:sym typeface="Times New Roman"/>
            </a:endParaRPr>
          </a:p>
          <a:p>
            <a:pPr indent="457200" lvl="0" marL="0" rtl="0" algn="l">
              <a:lnSpc>
                <a:spcPct val="100000"/>
              </a:lnSpc>
              <a:spcBef>
                <a:spcPts val="0"/>
              </a:spcBef>
              <a:spcAft>
                <a:spcPts val="0"/>
              </a:spcAft>
              <a:buNone/>
            </a:pPr>
            <a:r>
              <a:t/>
            </a:r>
            <a:endParaRPr b="1" sz="2000">
              <a:solidFill>
                <a:schemeClr val="dk2"/>
              </a:solidFill>
              <a:latin typeface="Times New Roman"/>
              <a:ea typeface="Times New Roman"/>
              <a:cs typeface="Times New Roman"/>
              <a:sym typeface="Times New Roman"/>
            </a:endParaRPr>
          </a:p>
          <a:p>
            <a:pPr indent="457200" lvl="0" marL="0" rtl="0" algn="l">
              <a:lnSpc>
                <a:spcPct val="100000"/>
              </a:lnSpc>
              <a:spcBef>
                <a:spcPts val="0"/>
              </a:spcBef>
              <a:spcAft>
                <a:spcPts val="0"/>
              </a:spcAft>
              <a:buNone/>
            </a:pPr>
            <a:r>
              <a:t/>
            </a:r>
            <a:endParaRPr b="1" sz="2000">
              <a:solidFill>
                <a:schemeClr val="dk2"/>
              </a:solidFill>
              <a:latin typeface="Times New Roman"/>
              <a:ea typeface="Times New Roman"/>
              <a:cs typeface="Times New Roman"/>
              <a:sym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4"/>
          <p:cNvSpPr txBox="1"/>
          <p:nvPr>
            <p:ph type="title"/>
          </p:nvPr>
        </p:nvSpPr>
        <p:spPr>
          <a:xfrm>
            <a:off x="98250" y="16350"/>
            <a:ext cx="8826600" cy="6027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a:t>More links…..</a:t>
            </a:r>
            <a:endParaRPr/>
          </a:p>
        </p:txBody>
      </p:sp>
      <p:sp>
        <p:nvSpPr>
          <p:cNvPr id="134" name="Google Shape;134;p24"/>
          <p:cNvSpPr txBox="1"/>
          <p:nvPr>
            <p:ph idx="4294967295" type="body"/>
          </p:nvPr>
        </p:nvSpPr>
        <p:spPr>
          <a:xfrm>
            <a:off x="46800" y="681675"/>
            <a:ext cx="9072300" cy="9466200"/>
          </a:xfrm>
          <a:prstGeom prst="rect">
            <a:avLst/>
          </a:prstGeom>
        </p:spPr>
        <p:txBody>
          <a:bodyPr anchorCtr="0" anchor="t" bIns="91425" lIns="91425" spcFirstLastPara="1" rIns="91425" wrap="square" tIns="91425">
            <a:spAutoFit/>
          </a:bodyPr>
          <a:lstStyle/>
          <a:p>
            <a:pPr indent="0" lvl="0" marL="0" rtl="0" algn="l">
              <a:lnSpc>
                <a:spcPct val="100000"/>
              </a:lnSpc>
              <a:spcBef>
                <a:spcPts val="0"/>
              </a:spcBef>
              <a:spcAft>
                <a:spcPts val="0"/>
              </a:spcAft>
              <a:buNone/>
            </a:pPr>
            <a:r>
              <a:rPr b="1" lang="en" sz="2000" u="sng">
                <a:solidFill>
                  <a:srgbClr val="1155CC"/>
                </a:solidFill>
                <a:latin typeface="Times New Roman"/>
                <a:ea typeface="Times New Roman"/>
                <a:cs typeface="Times New Roman"/>
                <a:sym typeface="Times New Roman"/>
                <a:hlinkClick r:id="rId3">
                  <a:extLst>
                    <a:ext uri="{A12FA001-AC4F-418D-AE19-62706E023703}">
                      <ahyp:hlinkClr val="tx"/>
                    </a:ext>
                  </a:extLst>
                </a:hlinkClick>
              </a:rPr>
              <a:t>Finaid</a:t>
            </a:r>
            <a:r>
              <a:rPr lang="en" sz="2000">
                <a:solidFill>
                  <a:srgbClr val="000000"/>
                </a:solidFill>
                <a:latin typeface="Times New Roman"/>
                <a:ea typeface="Times New Roman"/>
                <a:cs typeface="Times New Roman"/>
                <a:sym typeface="Times New Roman"/>
              </a:rPr>
              <a:t> - The go-to-guide for college financial aid</a:t>
            </a:r>
            <a:endParaRPr sz="8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8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b="1" lang="en" sz="2000" u="sng">
                <a:solidFill>
                  <a:srgbClr val="1155CC"/>
                </a:solidFill>
                <a:latin typeface="Times New Roman"/>
                <a:ea typeface="Times New Roman"/>
                <a:cs typeface="Times New Roman"/>
                <a:sym typeface="Times New Roman"/>
                <a:hlinkClick r:id="rId4">
                  <a:extLst>
                    <a:ext uri="{A12FA001-AC4F-418D-AE19-62706E023703}">
                      <ahyp:hlinkClr val="tx"/>
                    </a:ext>
                  </a:extLst>
                </a:hlinkClick>
              </a:rPr>
              <a:t>Golden LEAF Scholarship for 4-year Colleges</a:t>
            </a:r>
            <a:endParaRPr b="1" sz="2000">
              <a:solidFill>
                <a:srgbClr val="000000"/>
              </a:solidFill>
              <a:latin typeface="Times New Roman"/>
              <a:ea typeface="Times New Roman"/>
              <a:cs typeface="Times New Roman"/>
              <a:sym typeface="Times New Roman"/>
            </a:endParaRPr>
          </a:p>
          <a:p>
            <a:pPr indent="-355600" lvl="0" marL="914400" rtl="0" algn="l">
              <a:lnSpc>
                <a:spcPct val="100000"/>
              </a:lnSpc>
              <a:spcBef>
                <a:spcPts val="0"/>
              </a:spcBef>
              <a:spcAft>
                <a:spcPts val="0"/>
              </a:spcAft>
              <a:buClr>
                <a:srgbClr val="000000"/>
              </a:buClr>
              <a:buSzPts val="2000"/>
              <a:buFont typeface="Times New Roman"/>
              <a:buChar char="●"/>
            </a:pPr>
            <a:r>
              <a:rPr lang="en" sz="2000">
                <a:solidFill>
                  <a:srgbClr val="000000"/>
                </a:solidFill>
                <a:latin typeface="Times New Roman"/>
                <a:ea typeface="Times New Roman"/>
                <a:cs typeface="Times New Roman"/>
                <a:sym typeface="Times New Roman"/>
              </a:rPr>
              <a:t>Requires online application through CFNC</a:t>
            </a:r>
            <a:endParaRPr sz="2000">
              <a:solidFill>
                <a:srgbClr val="000000"/>
              </a:solidFill>
              <a:latin typeface="Times New Roman"/>
              <a:ea typeface="Times New Roman"/>
              <a:cs typeface="Times New Roman"/>
              <a:sym typeface="Times New Roman"/>
            </a:endParaRPr>
          </a:p>
          <a:p>
            <a:pPr indent="-355600" lvl="0" marL="914400" rtl="0" algn="l">
              <a:lnSpc>
                <a:spcPct val="100000"/>
              </a:lnSpc>
              <a:spcBef>
                <a:spcPts val="0"/>
              </a:spcBef>
              <a:spcAft>
                <a:spcPts val="0"/>
              </a:spcAft>
              <a:buClr>
                <a:srgbClr val="000000"/>
              </a:buClr>
              <a:buSzPts val="2000"/>
              <a:buFont typeface="Times New Roman"/>
              <a:buChar char="●"/>
            </a:pPr>
            <a:r>
              <a:rPr lang="en" sz="2000">
                <a:solidFill>
                  <a:srgbClr val="000000"/>
                </a:solidFill>
                <a:latin typeface="Times New Roman"/>
                <a:ea typeface="Times New Roman"/>
                <a:cs typeface="Times New Roman"/>
                <a:sym typeface="Times New Roman"/>
              </a:rPr>
              <a:t>You can only use it at a college in North Carolina (public or private)</a:t>
            </a:r>
            <a:endParaRPr sz="2000">
              <a:solidFill>
                <a:srgbClr val="000000"/>
              </a:solidFill>
              <a:latin typeface="Times New Roman"/>
              <a:ea typeface="Times New Roman"/>
              <a:cs typeface="Times New Roman"/>
              <a:sym typeface="Times New Roman"/>
            </a:endParaRPr>
          </a:p>
          <a:p>
            <a:pPr indent="-355600" lvl="0" marL="914400" rtl="0" algn="l">
              <a:lnSpc>
                <a:spcPct val="100000"/>
              </a:lnSpc>
              <a:spcBef>
                <a:spcPts val="0"/>
              </a:spcBef>
              <a:spcAft>
                <a:spcPts val="0"/>
              </a:spcAft>
              <a:buClr>
                <a:srgbClr val="000000"/>
              </a:buClr>
              <a:buSzPts val="2000"/>
              <a:buFont typeface="Times New Roman"/>
              <a:buChar char="●"/>
            </a:pPr>
            <a:r>
              <a:rPr lang="en" sz="2000">
                <a:solidFill>
                  <a:srgbClr val="000000"/>
                </a:solidFill>
                <a:latin typeface="Times New Roman"/>
                <a:ea typeface="Times New Roman"/>
                <a:cs typeface="Times New Roman"/>
                <a:sym typeface="Times New Roman"/>
              </a:rPr>
              <a:t>$3000; renewable for all 4 years of college</a:t>
            </a:r>
            <a:endParaRPr sz="8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8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b="1" lang="en" sz="2000" u="sng">
                <a:solidFill>
                  <a:srgbClr val="1155CC"/>
                </a:solidFill>
                <a:latin typeface="Times New Roman"/>
                <a:ea typeface="Times New Roman"/>
                <a:cs typeface="Times New Roman"/>
                <a:sym typeface="Times New Roman"/>
                <a:hlinkClick r:id="rId5">
                  <a:extLst>
                    <a:ext uri="{A12FA001-AC4F-418D-AE19-62706E023703}">
                      <ahyp:hlinkClr val="tx"/>
                    </a:ext>
                  </a:extLst>
                </a:hlinkClick>
              </a:rPr>
              <a:t>Hagan Scholarship</a:t>
            </a:r>
            <a:r>
              <a:rPr lang="en" sz="2000">
                <a:solidFill>
                  <a:srgbClr val="000000"/>
                </a:solidFill>
                <a:latin typeface="Times New Roman"/>
                <a:ea typeface="Times New Roman"/>
                <a:cs typeface="Times New Roman"/>
                <a:sym typeface="Times New Roman"/>
              </a:rPr>
              <a:t> - Need-based merit scholarship</a:t>
            </a:r>
            <a:endParaRPr sz="8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8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b="1" lang="en" sz="2000" u="sng">
                <a:solidFill>
                  <a:srgbClr val="1155CC"/>
                </a:solidFill>
                <a:latin typeface="Times New Roman"/>
                <a:ea typeface="Times New Roman"/>
                <a:cs typeface="Times New Roman"/>
                <a:sym typeface="Times New Roman"/>
                <a:hlinkClick r:id="rId6">
                  <a:extLst>
                    <a:ext uri="{A12FA001-AC4F-418D-AE19-62706E023703}">
                      <ahyp:hlinkClr val="tx"/>
                    </a:ext>
                  </a:extLst>
                </a:hlinkClick>
              </a:rPr>
              <a:t>NCReach</a:t>
            </a:r>
            <a:r>
              <a:rPr lang="en" sz="2000">
                <a:solidFill>
                  <a:srgbClr val="000000"/>
                </a:solidFill>
                <a:latin typeface="Times New Roman"/>
                <a:ea typeface="Times New Roman"/>
                <a:cs typeface="Times New Roman"/>
                <a:sym typeface="Times New Roman"/>
              </a:rPr>
              <a:t> - State-funded scholarship for students who were adopted from NC Division of Social Services (DSS) foster care after the age of 12, or aged out at age 18 (must have been in care on their 18th birthday); or exited from foster care to a permanent home through guardianship with the support of Kinship Guardianship Assistance Program (KinGAP)</a:t>
            </a:r>
            <a:endParaRPr sz="8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8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b="1" lang="en" sz="2000" u="sng">
                <a:solidFill>
                  <a:srgbClr val="1155CC"/>
                </a:solidFill>
                <a:latin typeface="Times New Roman"/>
                <a:ea typeface="Times New Roman"/>
                <a:cs typeface="Times New Roman"/>
                <a:sym typeface="Times New Roman"/>
                <a:hlinkClick r:id="rId7">
                  <a:extLst>
                    <a:ext uri="{A12FA001-AC4F-418D-AE19-62706E023703}">
                      <ahyp:hlinkClr val="tx"/>
                    </a:ext>
                  </a:extLst>
                </a:hlinkClick>
              </a:rPr>
              <a:t>US Department of Education </a:t>
            </a:r>
            <a:r>
              <a:rPr b="1" lang="en" sz="2000" u="sng">
                <a:solidFill>
                  <a:srgbClr val="1155CC"/>
                </a:solidFill>
                <a:latin typeface="Times New Roman"/>
                <a:ea typeface="Times New Roman"/>
                <a:cs typeface="Times New Roman"/>
                <a:sym typeface="Times New Roman"/>
                <a:hlinkClick r:id="rId8">
                  <a:extLst>
                    <a:ext uri="{A12FA001-AC4F-418D-AE19-62706E023703}">
                      <ahyp:hlinkClr val="tx"/>
                    </a:ext>
                  </a:extLst>
                </a:hlinkClick>
              </a:rPr>
              <a:t>Financial Aid</a:t>
            </a:r>
            <a:r>
              <a:rPr lang="en" sz="2000">
                <a:solidFill>
                  <a:srgbClr val="000000"/>
                </a:solidFill>
                <a:latin typeface="Times New Roman"/>
                <a:ea typeface="Times New Roman"/>
                <a:cs typeface="Times New Roman"/>
                <a:sym typeface="Times New Roman"/>
              </a:rPr>
              <a:t> - Info about grants and student loans</a:t>
            </a:r>
            <a:endParaRPr sz="8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8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20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lang="en" sz="2000">
                <a:solidFill>
                  <a:srgbClr val="000000"/>
                </a:solidFill>
                <a:latin typeface="Times New Roman"/>
                <a:ea typeface="Times New Roman"/>
                <a:cs typeface="Times New Roman"/>
                <a:sym typeface="Times New Roman"/>
              </a:rPr>
              <a:t> </a:t>
            </a:r>
            <a:endParaRPr sz="20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20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20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8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20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20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2000">
              <a:solidFill>
                <a:srgbClr val="000000"/>
              </a:solidFill>
              <a:latin typeface="Times New Roman"/>
              <a:ea typeface="Times New Roman"/>
              <a:cs typeface="Times New Roman"/>
              <a:sym typeface="Times New Roman"/>
            </a:endParaRPr>
          </a:p>
          <a:p>
            <a:pPr indent="0" lvl="0" marL="914400" rtl="0" algn="l">
              <a:lnSpc>
                <a:spcPct val="100000"/>
              </a:lnSpc>
              <a:spcBef>
                <a:spcPts val="0"/>
              </a:spcBef>
              <a:spcAft>
                <a:spcPts val="0"/>
              </a:spcAft>
              <a:buNone/>
            </a:pPr>
            <a:r>
              <a:t/>
            </a:r>
            <a:endParaRPr sz="2000">
              <a:solidFill>
                <a:srgbClr val="000000"/>
              </a:solidFill>
              <a:latin typeface="Times New Roman"/>
              <a:ea typeface="Times New Roman"/>
              <a:cs typeface="Times New Roman"/>
              <a:sym typeface="Times New Roman"/>
            </a:endParaRPr>
          </a:p>
          <a:p>
            <a:pPr indent="457200" lvl="0" marL="0" rtl="0" algn="l">
              <a:lnSpc>
                <a:spcPct val="100000"/>
              </a:lnSpc>
              <a:spcBef>
                <a:spcPts val="0"/>
              </a:spcBef>
              <a:spcAft>
                <a:spcPts val="0"/>
              </a:spcAft>
              <a:buNone/>
            </a:pPr>
            <a:r>
              <a:t/>
            </a:r>
            <a:endParaRPr b="1" sz="2000" u="sng">
              <a:solidFill>
                <a:srgbClr val="1155CC"/>
              </a:solidFill>
              <a:latin typeface="Times New Roman"/>
              <a:ea typeface="Times New Roman"/>
              <a:cs typeface="Times New Roman"/>
              <a:sym typeface="Times New Roman"/>
            </a:endParaRPr>
          </a:p>
          <a:p>
            <a:pPr indent="457200" lvl="0" marL="457200" rtl="0" algn="l">
              <a:spcBef>
                <a:spcPts val="0"/>
              </a:spcBef>
              <a:spcAft>
                <a:spcPts val="0"/>
              </a:spcAft>
              <a:buNone/>
            </a:pPr>
            <a:r>
              <a:rPr lang="en" sz="2000">
                <a:solidFill>
                  <a:srgbClr val="000000"/>
                </a:solidFill>
                <a:latin typeface="Times New Roman"/>
                <a:ea typeface="Times New Roman"/>
                <a:cs typeface="Times New Roman"/>
                <a:sym typeface="Times New Roman"/>
              </a:rPr>
              <a:t> </a:t>
            </a:r>
            <a:endParaRPr sz="2000">
              <a:latin typeface="Times New Roman"/>
              <a:ea typeface="Times New Roman"/>
              <a:cs typeface="Times New Roman"/>
              <a:sym typeface="Times New Roman"/>
            </a:endParaRPr>
          </a:p>
          <a:p>
            <a:pPr indent="457200" lvl="0" marL="457200" rtl="0" algn="l">
              <a:spcBef>
                <a:spcPts val="0"/>
              </a:spcBef>
              <a:spcAft>
                <a:spcPts val="0"/>
              </a:spcAft>
              <a:buNone/>
            </a:pPr>
            <a:r>
              <a:t/>
            </a:r>
            <a:endParaRPr sz="2000">
              <a:latin typeface="Times New Roman"/>
              <a:ea typeface="Times New Roman"/>
              <a:cs typeface="Times New Roman"/>
              <a:sym typeface="Times New Roman"/>
            </a:endParaRPr>
          </a:p>
          <a:p>
            <a:pPr indent="0" lvl="0" marL="457200" rtl="0" algn="l">
              <a:spcBef>
                <a:spcPts val="0"/>
              </a:spcBef>
              <a:spcAft>
                <a:spcPts val="0"/>
              </a:spcAft>
              <a:buNone/>
            </a:pPr>
            <a:r>
              <a:t/>
            </a:r>
            <a:endParaRPr sz="2000">
              <a:solidFill>
                <a:srgbClr val="222222"/>
              </a:solidFill>
              <a:latin typeface="Times New Roman"/>
              <a:ea typeface="Times New Roman"/>
              <a:cs typeface="Times New Roman"/>
              <a:sym typeface="Times New Roman"/>
            </a:endParaRPr>
          </a:p>
          <a:p>
            <a:pPr indent="0" lvl="0" marL="0" rtl="0" algn="l">
              <a:spcBef>
                <a:spcPts val="0"/>
              </a:spcBef>
              <a:spcAft>
                <a:spcPts val="0"/>
              </a:spcAft>
              <a:buNone/>
            </a:pPr>
            <a:r>
              <a:rPr lang="en" sz="2000">
                <a:solidFill>
                  <a:srgbClr val="222222"/>
                </a:solidFill>
                <a:latin typeface="Times New Roman"/>
                <a:ea typeface="Times New Roman"/>
                <a:cs typeface="Times New Roman"/>
                <a:sym typeface="Times New Roman"/>
              </a:rPr>
              <a:t> </a:t>
            </a:r>
            <a:endParaRPr sz="2000">
              <a:solidFill>
                <a:srgbClr val="222222"/>
              </a:solidFill>
              <a:latin typeface="Times New Roman"/>
              <a:ea typeface="Times New Roman"/>
              <a:cs typeface="Times New Roman"/>
              <a:sym typeface="Times New Roman"/>
            </a:endParaRPr>
          </a:p>
          <a:p>
            <a:pPr indent="457200" lvl="0" marL="457200" rtl="0" algn="l">
              <a:spcBef>
                <a:spcPts val="0"/>
              </a:spcBef>
              <a:spcAft>
                <a:spcPts val="0"/>
              </a:spcAft>
              <a:buNone/>
            </a:pPr>
            <a:r>
              <a:t/>
            </a:r>
            <a:endParaRPr b="1" sz="2000">
              <a:solidFill>
                <a:srgbClr val="222222"/>
              </a:solidFill>
              <a:latin typeface="Times New Roman"/>
              <a:ea typeface="Times New Roman"/>
              <a:cs typeface="Times New Roman"/>
              <a:sym typeface="Times New Roman"/>
            </a:endParaRPr>
          </a:p>
          <a:p>
            <a:pPr indent="0" lvl="0" marL="457200" rtl="0" algn="l">
              <a:spcBef>
                <a:spcPts val="0"/>
              </a:spcBef>
              <a:spcAft>
                <a:spcPts val="0"/>
              </a:spcAft>
              <a:buNone/>
            </a:pPr>
            <a:r>
              <a:t/>
            </a:r>
            <a:endParaRPr sz="2000">
              <a:latin typeface="Times New Roman"/>
              <a:ea typeface="Times New Roman"/>
              <a:cs typeface="Times New Roman"/>
              <a:sym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5"/>
          <p:cNvSpPr txBox="1"/>
          <p:nvPr>
            <p:ph type="title"/>
          </p:nvPr>
        </p:nvSpPr>
        <p:spPr>
          <a:xfrm>
            <a:off x="98250" y="16350"/>
            <a:ext cx="8826600" cy="6027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a:t>More links…..</a:t>
            </a:r>
            <a:endParaRPr/>
          </a:p>
        </p:txBody>
      </p:sp>
      <p:sp>
        <p:nvSpPr>
          <p:cNvPr id="140" name="Google Shape;140;p25"/>
          <p:cNvSpPr txBox="1"/>
          <p:nvPr>
            <p:ph idx="4294967295" type="body"/>
          </p:nvPr>
        </p:nvSpPr>
        <p:spPr>
          <a:xfrm>
            <a:off x="46800" y="681675"/>
            <a:ext cx="9072300" cy="10512900"/>
          </a:xfrm>
          <a:prstGeom prst="rect">
            <a:avLst/>
          </a:prstGeom>
        </p:spPr>
        <p:txBody>
          <a:bodyPr anchorCtr="0" anchor="t" bIns="91425" lIns="91425" spcFirstLastPara="1" rIns="91425" wrap="square" tIns="91425">
            <a:spAutoFit/>
          </a:bodyPr>
          <a:lstStyle/>
          <a:p>
            <a:pPr indent="0" lvl="0" marL="0" rtl="0" algn="l">
              <a:lnSpc>
                <a:spcPct val="100000"/>
              </a:lnSpc>
              <a:spcBef>
                <a:spcPts val="0"/>
              </a:spcBef>
              <a:spcAft>
                <a:spcPts val="0"/>
              </a:spcAft>
              <a:buNone/>
            </a:pPr>
            <a:r>
              <a:rPr b="1" lang="en" sz="2000" u="sng">
                <a:solidFill>
                  <a:srgbClr val="1155CC"/>
                </a:solidFill>
                <a:latin typeface="Times New Roman"/>
                <a:ea typeface="Times New Roman"/>
                <a:cs typeface="Times New Roman"/>
                <a:sym typeface="Times New Roman"/>
                <a:hlinkClick r:id="rId3">
                  <a:extLst>
                    <a:ext uri="{A12FA001-AC4F-418D-AE19-62706E023703}">
                      <ahyp:hlinkClr val="tx"/>
                    </a:ext>
                  </a:extLst>
                </a:hlinkClick>
              </a:rPr>
              <a:t>Hispanic Scholarship Fund</a:t>
            </a:r>
            <a:r>
              <a:rPr b="1" lang="en" sz="2000">
                <a:solidFill>
                  <a:srgbClr val="000000"/>
                </a:solidFill>
                <a:latin typeface="Times New Roman"/>
                <a:ea typeface="Times New Roman"/>
                <a:cs typeface="Times New Roman"/>
                <a:sym typeface="Times New Roman"/>
              </a:rPr>
              <a:t> - Merit-based scholarships for students who are of Hispanic heritage, US citizen, permanent legal resident, or DACA</a:t>
            </a:r>
            <a:endParaRPr b="1" sz="8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b="1" sz="8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b="1" lang="en" sz="2000" u="sng">
                <a:solidFill>
                  <a:srgbClr val="1155CC"/>
                </a:solidFill>
                <a:latin typeface="Times New Roman"/>
                <a:ea typeface="Times New Roman"/>
                <a:cs typeface="Times New Roman"/>
                <a:sym typeface="Times New Roman"/>
                <a:hlinkClick r:id="rId4">
                  <a:extLst>
                    <a:ext uri="{A12FA001-AC4F-418D-AE19-62706E023703}">
                      <ahyp:hlinkClr val="tx"/>
                    </a:ext>
                  </a:extLst>
                </a:hlinkClick>
              </a:rPr>
              <a:t>North Carolina Hispanic College Fund</a:t>
            </a:r>
            <a:r>
              <a:rPr b="1" lang="en" sz="2000">
                <a:solidFill>
                  <a:srgbClr val="1155CC"/>
                </a:solidFill>
                <a:latin typeface="Times New Roman"/>
                <a:ea typeface="Times New Roman"/>
                <a:cs typeface="Times New Roman"/>
                <a:sym typeface="Times New Roman"/>
              </a:rPr>
              <a:t> </a:t>
            </a:r>
            <a:r>
              <a:rPr b="1" lang="en" sz="2000">
                <a:solidFill>
                  <a:srgbClr val="000000"/>
                </a:solidFill>
                <a:latin typeface="Times New Roman"/>
                <a:ea typeface="Times New Roman"/>
                <a:cs typeface="Times New Roman"/>
                <a:sym typeface="Times New Roman"/>
              </a:rPr>
              <a:t>- Scholarships </a:t>
            </a:r>
            <a:r>
              <a:rPr b="1" lang="en" sz="2000">
                <a:solidFill>
                  <a:srgbClr val="000000"/>
                </a:solidFill>
                <a:latin typeface="Times New Roman"/>
                <a:ea typeface="Times New Roman"/>
                <a:cs typeface="Times New Roman"/>
                <a:sym typeface="Times New Roman"/>
              </a:rPr>
              <a:t>available</a:t>
            </a:r>
            <a:r>
              <a:rPr b="1" lang="en" sz="2000">
                <a:solidFill>
                  <a:srgbClr val="000000"/>
                </a:solidFill>
                <a:latin typeface="Times New Roman"/>
                <a:ea typeface="Times New Roman"/>
                <a:cs typeface="Times New Roman"/>
                <a:sym typeface="Times New Roman"/>
              </a:rPr>
              <a:t> for </a:t>
            </a:r>
            <a:r>
              <a:rPr b="1" lang="en" sz="2000">
                <a:solidFill>
                  <a:srgbClr val="000000"/>
                </a:solidFill>
                <a:latin typeface="Times New Roman"/>
                <a:ea typeface="Times New Roman"/>
                <a:cs typeface="Times New Roman"/>
                <a:sym typeface="Times New Roman"/>
              </a:rPr>
              <a:t>qualifying students from a North Carolina high school who are of Hispanic/Latino background</a:t>
            </a:r>
            <a:endParaRPr b="1" sz="8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b="1" sz="8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b="1" lang="en" sz="2000" u="sng">
                <a:solidFill>
                  <a:srgbClr val="1155CC"/>
                </a:solidFill>
                <a:latin typeface="Times New Roman"/>
                <a:ea typeface="Times New Roman"/>
                <a:cs typeface="Times New Roman"/>
                <a:sym typeface="Times New Roman"/>
                <a:hlinkClick r:id="rId5">
                  <a:extLst>
                    <a:ext uri="{A12FA001-AC4F-418D-AE19-62706E023703}">
                      <ahyp:hlinkClr val="tx"/>
                    </a:ext>
                  </a:extLst>
                </a:hlinkClick>
              </a:rPr>
              <a:t>No Essay Scholarships</a:t>
            </a:r>
            <a:r>
              <a:rPr b="1" lang="en" sz="2000">
                <a:solidFill>
                  <a:srgbClr val="000000"/>
                </a:solidFill>
                <a:latin typeface="Times New Roman"/>
                <a:ea typeface="Times New Roman"/>
                <a:cs typeface="Times New Roman"/>
                <a:sym typeface="Times New Roman"/>
              </a:rPr>
              <a:t> - 6 places to find scholarships that does not require an essay</a:t>
            </a:r>
            <a:endParaRPr b="1" sz="8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b="1" sz="8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b="1" lang="en" sz="2000" u="sng">
                <a:solidFill>
                  <a:srgbClr val="1155CC"/>
                </a:solidFill>
                <a:latin typeface="Times New Roman"/>
                <a:ea typeface="Times New Roman"/>
                <a:cs typeface="Times New Roman"/>
                <a:sym typeface="Times New Roman"/>
                <a:hlinkClick r:id="rId6">
                  <a:extLst>
                    <a:ext uri="{A12FA001-AC4F-418D-AE19-62706E023703}">
                      <ahyp:hlinkClr val="tx"/>
                    </a:ext>
                  </a:extLst>
                </a:hlinkClick>
              </a:rPr>
              <a:t>Federal Student Aid</a:t>
            </a:r>
            <a:r>
              <a:rPr b="1" lang="en" sz="2000">
                <a:solidFill>
                  <a:srgbClr val="000000"/>
                </a:solidFill>
                <a:latin typeface="Times New Roman"/>
                <a:ea typeface="Times New Roman"/>
                <a:cs typeface="Times New Roman"/>
                <a:sym typeface="Times New Roman"/>
              </a:rPr>
              <a:t> - Understanding the different types of aid available - federal, state, school and private</a:t>
            </a:r>
            <a:endParaRPr b="1" sz="8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b="1" sz="8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b="1" lang="en" sz="2000" u="sng">
                <a:solidFill>
                  <a:srgbClr val="1155CC"/>
                </a:solidFill>
                <a:latin typeface="Times New Roman"/>
                <a:ea typeface="Times New Roman"/>
                <a:cs typeface="Times New Roman"/>
                <a:sym typeface="Times New Roman"/>
                <a:hlinkClick r:id="rId7">
                  <a:extLst>
                    <a:ext uri="{A12FA001-AC4F-418D-AE19-62706E023703}">
                      <ahyp:hlinkClr val="tx"/>
                    </a:ext>
                  </a:extLst>
                </a:hlinkClick>
              </a:rPr>
              <a:t>Senior Care Scholarship</a:t>
            </a:r>
            <a:r>
              <a:rPr b="1" lang="en" sz="2000">
                <a:solidFill>
                  <a:srgbClr val="000000"/>
                </a:solidFill>
                <a:latin typeface="Times New Roman"/>
                <a:ea typeface="Times New Roman"/>
                <a:cs typeface="Times New Roman"/>
                <a:sym typeface="Times New Roman"/>
              </a:rPr>
              <a:t> - A $1500 scholarship given annually to a first year college student that cares for an aging loved one, works within the senior community, or intends to pursue a career that will impact the elderly</a:t>
            </a:r>
            <a:endParaRPr b="1" sz="8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b="1" sz="20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b="1" sz="20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b="1" sz="20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8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8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20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lang="en" sz="2000">
                <a:solidFill>
                  <a:srgbClr val="000000"/>
                </a:solidFill>
                <a:latin typeface="Times New Roman"/>
                <a:ea typeface="Times New Roman"/>
                <a:cs typeface="Times New Roman"/>
                <a:sym typeface="Times New Roman"/>
              </a:rPr>
              <a:t> </a:t>
            </a:r>
            <a:endParaRPr sz="20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20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20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8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20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20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2000">
              <a:solidFill>
                <a:srgbClr val="000000"/>
              </a:solidFill>
              <a:latin typeface="Times New Roman"/>
              <a:ea typeface="Times New Roman"/>
              <a:cs typeface="Times New Roman"/>
              <a:sym typeface="Times New Roman"/>
            </a:endParaRPr>
          </a:p>
          <a:p>
            <a:pPr indent="0" lvl="0" marL="914400" rtl="0" algn="l">
              <a:lnSpc>
                <a:spcPct val="100000"/>
              </a:lnSpc>
              <a:spcBef>
                <a:spcPts val="0"/>
              </a:spcBef>
              <a:spcAft>
                <a:spcPts val="0"/>
              </a:spcAft>
              <a:buNone/>
            </a:pPr>
            <a:r>
              <a:t/>
            </a:r>
            <a:endParaRPr sz="2000">
              <a:solidFill>
                <a:srgbClr val="000000"/>
              </a:solidFill>
              <a:latin typeface="Times New Roman"/>
              <a:ea typeface="Times New Roman"/>
              <a:cs typeface="Times New Roman"/>
              <a:sym typeface="Times New Roman"/>
            </a:endParaRPr>
          </a:p>
          <a:p>
            <a:pPr indent="457200" lvl="0" marL="0" rtl="0" algn="l">
              <a:lnSpc>
                <a:spcPct val="100000"/>
              </a:lnSpc>
              <a:spcBef>
                <a:spcPts val="0"/>
              </a:spcBef>
              <a:spcAft>
                <a:spcPts val="0"/>
              </a:spcAft>
              <a:buNone/>
            </a:pPr>
            <a:r>
              <a:t/>
            </a:r>
            <a:endParaRPr b="1" sz="2000" u="sng">
              <a:solidFill>
                <a:srgbClr val="1155CC"/>
              </a:solidFill>
              <a:latin typeface="Times New Roman"/>
              <a:ea typeface="Times New Roman"/>
              <a:cs typeface="Times New Roman"/>
              <a:sym typeface="Times New Roman"/>
            </a:endParaRPr>
          </a:p>
          <a:p>
            <a:pPr indent="457200" lvl="0" marL="457200" rtl="0" algn="l">
              <a:spcBef>
                <a:spcPts val="0"/>
              </a:spcBef>
              <a:spcAft>
                <a:spcPts val="0"/>
              </a:spcAft>
              <a:buNone/>
            </a:pPr>
            <a:r>
              <a:rPr lang="en" sz="2000">
                <a:solidFill>
                  <a:srgbClr val="000000"/>
                </a:solidFill>
                <a:latin typeface="Times New Roman"/>
                <a:ea typeface="Times New Roman"/>
                <a:cs typeface="Times New Roman"/>
                <a:sym typeface="Times New Roman"/>
              </a:rPr>
              <a:t> </a:t>
            </a:r>
            <a:endParaRPr sz="2000">
              <a:latin typeface="Times New Roman"/>
              <a:ea typeface="Times New Roman"/>
              <a:cs typeface="Times New Roman"/>
              <a:sym typeface="Times New Roman"/>
            </a:endParaRPr>
          </a:p>
          <a:p>
            <a:pPr indent="457200" lvl="0" marL="457200" rtl="0" algn="l">
              <a:spcBef>
                <a:spcPts val="0"/>
              </a:spcBef>
              <a:spcAft>
                <a:spcPts val="0"/>
              </a:spcAft>
              <a:buNone/>
            </a:pPr>
            <a:r>
              <a:t/>
            </a:r>
            <a:endParaRPr sz="2000">
              <a:latin typeface="Times New Roman"/>
              <a:ea typeface="Times New Roman"/>
              <a:cs typeface="Times New Roman"/>
              <a:sym typeface="Times New Roman"/>
            </a:endParaRPr>
          </a:p>
          <a:p>
            <a:pPr indent="0" lvl="0" marL="457200" rtl="0" algn="l">
              <a:spcBef>
                <a:spcPts val="0"/>
              </a:spcBef>
              <a:spcAft>
                <a:spcPts val="0"/>
              </a:spcAft>
              <a:buNone/>
            </a:pPr>
            <a:r>
              <a:t/>
            </a:r>
            <a:endParaRPr sz="2000">
              <a:solidFill>
                <a:srgbClr val="222222"/>
              </a:solidFill>
              <a:latin typeface="Times New Roman"/>
              <a:ea typeface="Times New Roman"/>
              <a:cs typeface="Times New Roman"/>
              <a:sym typeface="Times New Roman"/>
            </a:endParaRPr>
          </a:p>
          <a:p>
            <a:pPr indent="0" lvl="0" marL="0" rtl="0" algn="l">
              <a:spcBef>
                <a:spcPts val="0"/>
              </a:spcBef>
              <a:spcAft>
                <a:spcPts val="0"/>
              </a:spcAft>
              <a:buNone/>
            </a:pPr>
            <a:r>
              <a:rPr lang="en" sz="2000">
                <a:solidFill>
                  <a:srgbClr val="222222"/>
                </a:solidFill>
                <a:latin typeface="Times New Roman"/>
                <a:ea typeface="Times New Roman"/>
                <a:cs typeface="Times New Roman"/>
                <a:sym typeface="Times New Roman"/>
              </a:rPr>
              <a:t> </a:t>
            </a:r>
            <a:endParaRPr sz="2000">
              <a:solidFill>
                <a:srgbClr val="222222"/>
              </a:solidFill>
              <a:latin typeface="Times New Roman"/>
              <a:ea typeface="Times New Roman"/>
              <a:cs typeface="Times New Roman"/>
              <a:sym typeface="Times New Roman"/>
            </a:endParaRPr>
          </a:p>
          <a:p>
            <a:pPr indent="457200" lvl="0" marL="457200" rtl="0" algn="l">
              <a:spcBef>
                <a:spcPts val="0"/>
              </a:spcBef>
              <a:spcAft>
                <a:spcPts val="0"/>
              </a:spcAft>
              <a:buNone/>
            </a:pPr>
            <a:r>
              <a:t/>
            </a:r>
            <a:endParaRPr b="1" sz="2000">
              <a:solidFill>
                <a:srgbClr val="222222"/>
              </a:solidFill>
              <a:latin typeface="Times New Roman"/>
              <a:ea typeface="Times New Roman"/>
              <a:cs typeface="Times New Roman"/>
              <a:sym typeface="Times New Roman"/>
            </a:endParaRPr>
          </a:p>
          <a:p>
            <a:pPr indent="0" lvl="0" marL="457200" rtl="0" algn="l">
              <a:spcBef>
                <a:spcPts val="0"/>
              </a:spcBef>
              <a:spcAft>
                <a:spcPts val="0"/>
              </a:spcAft>
              <a:buNone/>
            </a:pPr>
            <a:r>
              <a:t/>
            </a:r>
            <a:endParaRPr sz="2000">
              <a:latin typeface="Times New Roman"/>
              <a:ea typeface="Times New Roman"/>
              <a:cs typeface="Times New Roman"/>
              <a:sym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6"/>
          <p:cNvSpPr txBox="1"/>
          <p:nvPr>
            <p:ph type="title"/>
          </p:nvPr>
        </p:nvSpPr>
        <p:spPr>
          <a:xfrm>
            <a:off x="98250" y="16350"/>
            <a:ext cx="8826600" cy="6027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a:t>Additional Information:</a:t>
            </a:r>
            <a:endParaRPr/>
          </a:p>
        </p:txBody>
      </p:sp>
      <p:sp>
        <p:nvSpPr>
          <p:cNvPr id="146" name="Google Shape;146;p26"/>
          <p:cNvSpPr txBox="1"/>
          <p:nvPr>
            <p:ph idx="4294967295" type="body"/>
          </p:nvPr>
        </p:nvSpPr>
        <p:spPr>
          <a:xfrm>
            <a:off x="46800" y="681675"/>
            <a:ext cx="9072300" cy="9835800"/>
          </a:xfrm>
          <a:prstGeom prst="rect">
            <a:avLst/>
          </a:prstGeom>
        </p:spPr>
        <p:txBody>
          <a:bodyPr anchorCtr="0" anchor="t" bIns="91425" lIns="91425" spcFirstLastPara="1" rIns="91425" wrap="square" tIns="91425">
            <a:spAutoFit/>
          </a:bodyPr>
          <a:lstStyle/>
          <a:p>
            <a:pPr indent="0" lvl="0" marL="0" rtl="0" algn="l">
              <a:lnSpc>
                <a:spcPct val="100000"/>
              </a:lnSpc>
              <a:spcBef>
                <a:spcPts val="0"/>
              </a:spcBef>
              <a:spcAft>
                <a:spcPts val="0"/>
              </a:spcAft>
              <a:buNone/>
            </a:pPr>
            <a:r>
              <a:rPr b="1" lang="en" sz="2000" u="sng">
                <a:solidFill>
                  <a:schemeClr val="dk2"/>
                </a:solidFill>
                <a:latin typeface="Times New Roman"/>
                <a:ea typeface="Times New Roman"/>
                <a:cs typeface="Times New Roman"/>
                <a:sym typeface="Times New Roman"/>
              </a:rPr>
              <a:t>Voc Rehab</a:t>
            </a:r>
            <a:r>
              <a:rPr b="1" lang="en" sz="2000">
                <a:solidFill>
                  <a:srgbClr val="000000"/>
                </a:solidFill>
                <a:latin typeface="Times New Roman"/>
                <a:ea typeface="Times New Roman"/>
                <a:cs typeface="Times New Roman"/>
                <a:sym typeface="Times New Roman"/>
              </a:rPr>
              <a:t> - Scholarship opportunity for a full ride to college if you have an IEP, 504, or a medical diagnosis of any type of disability. See your counselor for details.</a:t>
            </a:r>
            <a:endParaRPr b="1" sz="8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b="1" sz="8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b="1" lang="en" sz="2000">
                <a:solidFill>
                  <a:srgbClr val="000000"/>
                </a:solidFill>
                <a:latin typeface="Times New Roman"/>
                <a:ea typeface="Times New Roman"/>
                <a:cs typeface="Times New Roman"/>
                <a:sym typeface="Times New Roman"/>
              </a:rPr>
              <a:t>If you are planning to attend a 2-year college and your Pell Grant will not cover everything, here are some scholarships for you:</a:t>
            </a:r>
            <a:endParaRPr b="1" sz="2000">
              <a:solidFill>
                <a:srgbClr val="000000"/>
              </a:solidFill>
              <a:latin typeface="Times New Roman"/>
              <a:ea typeface="Times New Roman"/>
              <a:cs typeface="Times New Roman"/>
              <a:sym typeface="Times New Roman"/>
            </a:endParaRPr>
          </a:p>
          <a:p>
            <a:pPr indent="-355600" lvl="0" marL="457200" rtl="0" algn="l">
              <a:lnSpc>
                <a:spcPct val="100000"/>
              </a:lnSpc>
              <a:spcBef>
                <a:spcPts val="0"/>
              </a:spcBef>
              <a:spcAft>
                <a:spcPts val="0"/>
              </a:spcAft>
              <a:buClr>
                <a:srgbClr val="1155CC"/>
              </a:buClr>
              <a:buSzPts val="2000"/>
              <a:buFont typeface="Times New Roman"/>
              <a:buChar char="●"/>
            </a:pPr>
            <a:r>
              <a:rPr b="1" lang="en" sz="2000" u="sng">
                <a:solidFill>
                  <a:srgbClr val="1155CC"/>
                </a:solidFill>
                <a:latin typeface="Times New Roman"/>
                <a:ea typeface="Times New Roman"/>
                <a:cs typeface="Times New Roman"/>
                <a:sym typeface="Times New Roman"/>
                <a:hlinkClick r:id="rId3">
                  <a:extLst>
                    <a:ext uri="{A12FA001-AC4F-418D-AE19-62706E023703}">
                      <ahyp:hlinkClr val="tx"/>
                    </a:ext>
                  </a:extLst>
                </a:hlinkClick>
              </a:rPr>
              <a:t>Wilkes CC Scholarships</a:t>
            </a:r>
            <a:endParaRPr b="1" sz="2000">
              <a:solidFill>
                <a:srgbClr val="1155CC"/>
              </a:solidFill>
              <a:latin typeface="Times New Roman"/>
              <a:ea typeface="Times New Roman"/>
              <a:cs typeface="Times New Roman"/>
              <a:sym typeface="Times New Roman"/>
            </a:endParaRPr>
          </a:p>
          <a:p>
            <a:pPr indent="-355600" lvl="0" marL="457200" rtl="0" algn="l">
              <a:lnSpc>
                <a:spcPct val="100000"/>
              </a:lnSpc>
              <a:spcBef>
                <a:spcPts val="0"/>
              </a:spcBef>
              <a:spcAft>
                <a:spcPts val="0"/>
              </a:spcAft>
              <a:buClr>
                <a:srgbClr val="1155CC"/>
              </a:buClr>
              <a:buSzPts val="2000"/>
              <a:buFont typeface="Times New Roman"/>
              <a:buChar char="●"/>
            </a:pPr>
            <a:r>
              <a:rPr b="1" lang="en" sz="2000" u="sng">
                <a:solidFill>
                  <a:srgbClr val="1155CC"/>
                </a:solidFill>
                <a:latin typeface="Times New Roman"/>
                <a:ea typeface="Times New Roman"/>
                <a:cs typeface="Times New Roman"/>
                <a:sym typeface="Times New Roman"/>
                <a:hlinkClick r:id="rId4">
                  <a:extLst>
                    <a:ext uri="{A12FA001-AC4F-418D-AE19-62706E023703}">
                      <ahyp:hlinkClr val="tx"/>
                    </a:ext>
                  </a:extLst>
                </a:hlinkClick>
              </a:rPr>
              <a:t>Caldwell CC Scholarships</a:t>
            </a:r>
            <a:endParaRPr b="1" sz="2000">
              <a:solidFill>
                <a:srgbClr val="1155CC"/>
              </a:solidFill>
              <a:latin typeface="Times New Roman"/>
              <a:ea typeface="Times New Roman"/>
              <a:cs typeface="Times New Roman"/>
              <a:sym typeface="Times New Roman"/>
            </a:endParaRPr>
          </a:p>
          <a:p>
            <a:pPr indent="-355600" lvl="0" marL="457200" rtl="0" algn="l">
              <a:lnSpc>
                <a:spcPct val="100000"/>
              </a:lnSpc>
              <a:spcBef>
                <a:spcPts val="0"/>
              </a:spcBef>
              <a:spcAft>
                <a:spcPts val="0"/>
              </a:spcAft>
              <a:buClr>
                <a:srgbClr val="1155CC"/>
              </a:buClr>
              <a:buSzPts val="2000"/>
              <a:buFont typeface="Times New Roman"/>
              <a:buChar char="●"/>
            </a:pPr>
            <a:r>
              <a:rPr b="1" lang="en" sz="2000" u="sng">
                <a:solidFill>
                  <a:srgbClr val="1155CC"/>
                </a:solidFill>
                <a:latin typeface="Times New Roman"/>
                <a:ea typeface="Times New Roman"/>
                <a:cs typeface="Times New Roman"/>
                <a:sym typeface="Times New Roman"/>
                <a:hlinkClick r:id="rId5">
                  <a:extLst>
                    <a:ext uri="{A12FA001-AC4F-418D-AE19-62706E023703}">
                      <ahyp:hlinkClr val="tx"/>
                    </a:ext>
                  </a:extLst>
                </a:hlinkClick>
              </a:rPr>
              <a:t>Mayland CC Scholarships</a:t>
            </a:r>
            <a:endParaRPr b="1" sz="2000">
              <a:solidFill>
                <a:srgbClr val="1155CC"/>
              </a:solidFill>
              <a:latin typeface="Times New Roman"/>
              <a:ea typeface="Times New Roman"/>
              <a:cs typeface="Times New Roman"/>
              <a:sym typeface="Times New Roman"/>
            </a:endParaRPr>
          </a:p>
          <a:p>
            <a:pPr indent="-355600" lvl="0" marL="457200" rtl="0" algn="l">
              <a:lnSpc>
                <a:spcPct val="100000"/>
              </a:lnSpc>
              <a:spcBef>
                <a:spcPts val="0"/>
              </a:spcBef>
              <a:spcAft>
                <a:spcPts val="0"/>
              </a:spcAft>
              <a:buClr>
                <a:srgbClr val="1155CC"/>
              </a:buClr>
              <a:buSzPts val="2000"/>
              <a:buFont typeface="Times New Roman"/>
              <a:buChar char="●"/>
            </a:pPr>
            <a:r>
              <a:rPr b="1" lang="en" sz="2000" u="sng">
                <a:solidFill>
                  <a:srgbClr val="1155CC"/>
                </a:solidFill>
                <a:latin typeface="Times New Roman"/>
                <a:ea typeface="Times New Roman"/>
                <a:cs typeface="Times New Roman"/>
                <a:sym typeface="Times New Roman"/>
                <a:hlinkClick r:id="rId6">
                  <a:extLst>
                    <a:ext uri="{A12FA001-AC4F-418D-AE19-62706E023703}">
                      <ahyp:hlinkClr val="tx"/>
                    </a:ext>
                  </a:extLst>
                </a:hlinkClick>
              </a:rPr>
              <a:t>Western Piedmont CC Scholarships</a:t>
            </a:r>
            <a:endParaRPr b="1" sz="2000">
              <a:solidFill>
                <a:srgbClr val="1155CC"/>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b="1" sz="20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b="1" sz="20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b="1" sz="20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b="1" sz="20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b="1" sz="20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8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8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20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lang="en" sz="2000">
                <a:solidFill>
                  <a:srgbClr val="000000"/>
                </a:solidFill>
                <a:latin typeface="Times New Roman"/>
                <a:ea typeface="Times New Roman"/>
                <a:cs typeface="Times New Roman"/>
                <a:sym typeface="Times New Roman"/>
              </a:rPr>
              <a:t> </a:t>
            </a:r>
            <a:endParaRPr sz="20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20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20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8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20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20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2000">
              <a:solidFill>
                <a:srgbClr val="000000"/>
              </a:solidFill>
              <a:latin typeface="Times New Roman"/>
              <a:ea typeface="Times New Roman"/>
              <a:cs typeface="Times New Roman"/>
              <a:sym typeface="Times New Roman"/>
            </a:endParaRPr>
          </a:p>
          <a:p>
            <a:pPr indent="0" lvl="0" marL="914400" rtl="0" algn="l">
              <a:lnSpc>
                <a:spcPct val="100000"/>
              </a:lnSpc>
              <a:spcBef>
                <a:spcPts val="0"/>
              </a:spcBef>
              <a:spcAft>
                <a:spcPts val="0"/>
              </a:spcAft>
              <a:buNone/>
            </a:pPr>
            <a:r>
              <a:t/>
            </a:r>
            <a:endParaRPr sz="2000">
              <a:solidFill>
                <a:srgbClr val="000000"/>
              </a:solidFill>
              <a:latin typeface="Times New Roman"/>
              <a:ea typeface="Times New Roman"/>
              <a:cs typeface="Times New Roman"/>
              <a:sym typeface="Times New Roman"/>
            </a:endParaRPr>
          </a:p>
          <a:p>
            <a:pPr indent="457200" lvl="0" marL="0" rtl="0" algn="l">
              <a:lnSpc>
                <a:spcPct val="100000"/>
              </a:lnSpc>
              <a:spcBef>
                <a:spcPts val="0"/>
              </a:spcBef>
              <a:spcAft>
                <a:spcPts val="0"/>
              </a:spcAft>
              <a:buNone/>
            </a:pPr>
            <a:r>
              <a:t/>
            </a:r>
            <a:endParaRPr b="1" sz="2000" u="sng">
              <a:solidFill>
                <a:srgbClr val="1155CC"/>
              </a:solidFill>
              <a:latin typeface="Times New Roman"/>
              <a:ea typeface="Times New Roman"/>
              <a:cs typeface="Times New Roman"/>
              <a:sym typeface="Times New Roman"/>
            </a:endParaRPr>
          </a:p>
          <a:p>
            <a:pPr indent="457200" lvl="0" marL="457200" rtl="0" algn="l">
              <a:spcBef>
                <a:spcPts val="0"/>
              </a:spcBef>
              <a:spcAft>
                <a:spcPts val="0"/>
              </a:spcAft>
              <a:buNone/>
            </a:pPr>
            <a:r>
              <a:rPr lang="en" sz="2000">
                <a:solidFill>
                  <a:srgbClr val="000000"/>
                </a:solidFill>
                <a:latin typeface="Times New Roman"/>
                <a:ea typeface="Times New Roman"/>
                <a:cs typeface="Times New Roman"/>
                <a:sym typeface="Times New Roman"/>
              </a:rPr>
              <a:t> </a:t>
            </a:r>
            <a:endParaRPr sz="2000">
              <a:latin typeface="Times New Roman"/>
              <a:ea typeface="Times New Roman"/>
              <a:cs typeface="Times New Roman"/>
              <a:sym typeface="Times New Roman"/>
            </a:endParaRPr>
          </a:p>
          <a:p>
            <a:pPr indent="457200" lvl="0" marL="457200" rtl="0" algn="l">
              <a:spcBef>
                <a:spcPts val="0"/>
              </a:spcBef>
              <a:spcAft>
                <a:spcPts val="0"/>
              </a:spcAft>
              <a:buNone/>
            </a:pPr>
            <a:r>
              <a:t/>
            </a:r>
            <a:endParaRPr sz="2000">
              <a:latin typeface="Times New Roman"/>
              <a:ea typeface="Times New Roman"/>
              <a:cs typeface="Times New Roman"/>
              <a:sym typeface="Times New Roman"/>
            </a:endParaRPr>
          </a:p>
          <a:p>
            <a:pPr indent="0" lvl="0" marL="457200" rtl="0" algn="l">
              <a:spcBef>
                <a:spcPts val="0"/>
              </a:spcBef>
              <a:spcAft>
                <a:spcPts val="0"/>
              </a:spcAft>
              <a:buNone/>
            </a:pPr>
            <a:r>
              <a:t/>
            </a:r>
            <a:endParaRPr sz="2000">
              <a:solidFill>
                <a:srgbClr val="222222"/>
              </a:solidFill>
              <a:latin typeface="Times New Roman"/>
              <a:ea typeface="Times New Roman"/>
              <a:cs typeface="Times New Roman"/>
              <a:sym typeface="Times New Roman"/>
            </a:endParaRPr>
          </a:p>
          <a:p>
            <a:pPr indent="0" lvl="0" marL="0" rtl="0" algn="l">
              <a:spcBef>
                <a:spcPts val="0"/>
              </a:spcBef>
              <a:spcAft>
                <a:spcPts val="0"/>
              </a:spcAft>
              <a:buNone/>
            </a:pPr>
            <a:r>
              <a:rPr lang="en" sz="2000">
                <a:solidFill>
                  <a:srgbClr val="222222"/>
                </a:solidFill>
                <a:latin typeface="Times New Roman"/>
                <a:ea typeface="Times New Roman"/>
                <a:cs typeface="Times New Roman"/>
                <a:sym typeface="Times New Roman"/>
              </a:rPr>
              <a:t> </a:t>
            </a:r>
            <a:endParaRPr sz="2000">
              <a:solidFill>
                <a:srgbClr val="222222"/>
              </a:solidFill>
              <a:latin typeface="Times New Roman"/>
              <a:ea typeface="Times New Roman"/>
              <a:cs typeface="Times New Roman"/>
              <a:sym typeface="Times New Roman"/>
            </a:endParaRPr>
          </a:p>
          <a:p>
            <a:pPr indent="457200" lvl="0" marL="457200" rtl="0" algn="l">
              <a:spcBef>
                <a:spcPts val="0"/>
              </a:spcBef>
              <a:spcAft>
                <a:spcPts val="0"/>
              </a:spcAft>
              <a:buNone/>
            </a:pPr>
            <a:r>
              <a:t/>
            </a:r>
            <a:endParaRPr b="1" sz="2000">
              <a:solidFill>
                <a:srgbClr val="222222"/>
              </a:solidFill>
              <a:latin typeface="Times New Roman"/>
              <a:ea typeface="Times New Roman"/>
              <a:cs typeface="Times New Roman"/>
              <a:sym typeface="Times New Roman"/>
            </a:endParaRPr>
          </a:p>
          <a:p>
            <a:pPr indent="0" lvl="0" marL="457200" rtl="0" algn="l">
              <a:spcBef>
                <a:spcPts val="0"/>
              </a:spcBef>
              <a:spcAft>
                <a:spcPts val="0"/>
              </a:spcAft>
              <a:buNone/>
            </a:pPr>
            <a:r>
              <a:t/>
            </a:r>
            <a:endParaRPr sz="2000">
              <a:latin typeface="Times New Roman"/>
              <a:ea typeface="Times New Roman"/>
              <a:cs typeface="Times New Roman"/>
              <a:sym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7"/>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Federal</a:t>
            </a:r>
            <a:r>
              <a:rPr lang="en"/>
              <a:t> vs. Private Loans</a:t>
            </a:r>
            <a:endParaRPr/>
          </a:p>
        </p:txBody>
      </p:sp>
      <p:sp>
        <p:nvSpPr>
          <p:cNvPr id="152" name="Google Shape;152;p27"/>
          <p:cNvSpPr txBox="1"/>
          <p:nvPr>
            <p:ph idx="1" type="body"/>
          </p:nvPr>
        </p:nvSpPr>
        <p:spPr>
          <a:xfrm>
            <a:off x="471900" y="1919075"/>
            <a:ext cx="3999900" cy="3684900"/>
          </a:xfrm>
          <a:prstGeom prst="rect">
            <a:avLst/>
          </a:prstGeom>
        </p:spPr>
        <p:txBody>
          <a:bodyPr anchorCtr="0" anchor="t" bIns="91425" lIns="91425" spcFirstLastPara="1" rIns="91425" wrap="square" tIns="91425">
            <a:spAutoFit/>
          </a:bodyPr>
          <a:lstStyle/>
          <a:p>
            <a:pPr indent="0" lvl="0" marL="0" rtl="0" algn="l">
              <a:lnSpc>
                <a:spcPct val="100000"/>
              </a:lnSpc>
              <a:spcBef>
                <a:spcPts val="0"/>
              </a:spcBef>
              <a:spcAft>
                <a:spcPts val="0"/>
              </a:spcAft>
              <a:buNone/>
            </a:pPr>
            <a:r>
              <a:rPr b="1" lang="en" sz="2000">
                <a:latin typeface="Times New Roman"/>
                <a:ea typeface="Times New Roman"/>
                <a:cs typeface="Times New Roman"/>
                <a:sym typeface="Times New Roman"/>
              </a:rPr>
              <a:t>Federal Loans</a:t>
            </a:r>
            <a:endParaRPr b="1" sz="800">
              <a:latin typeface="Times New Roman"/>
              <a:ea typeface="Times New Roman"/>
              <a:cs typeface="Times New Roman"/>
              <a:sym typeface="Times New Roman"/>
            </a:endParaRPr>
          </a:p>
          <a:p>
            <a:pPr indent="-330200" lvl="0" marL="457200" rtl="0" algn="l">
              <a:lnSpc>
                <a:spcPct val="100000"/>
              </a:lnSpc>
              <a:spcBef>
                <a:spcPts val="1200"/>
              </a:spcBef>
              <a:spcAft>
                <a:spcPts val="0"/>
              </a:spcAft>
              <a:buSzPts val="1600"/>
              <a:buFont typeface="Times New Roman"/>
              <a:buChar char="●"/>
            </a:pPr>
            <a:r>
              <a:rPr b="1" lang="en" sz="1600">
                <a:latin typeface="Times New Roman"/>
                <a:ea typeface="Times New Roman"/>
                <a:cs typeface="Times New Roman"/>
                <a:sym typeface="Times New Roman"/>
              </a:rPr>
              <a:t>Payments are not due until you graduate or leave school</a:t>
            </a:r>
            <a:endParaRPr b="1" sz="1600">
              <a:latin typeface="Times New Roman"/>
              <a:ea typeface="Times New Roman"/>
              <a:cs typeface="Times New Roman"/>
              <a:sym typeface="Times New Roman"/>
            </a:endParaRPr>
          </a:p>
          <a:p>
            <a:pPr indent="-330200" lvl="0" marL="457200" rtl="0" algn="l">
              <a:lnSpc>
                <a:spcPct val="100000"/>
              </a:lnSpc>
              <a:spcBef>
                <a:spcPts val="0"/>
              </a:spcBef>
              <a:spcAft>
                <a:spcPts val="0"/>
              </a:spcAft>
              <a:buSzPts val="1600"/>
              <a:buFont typeface="Times New Roman"/>
              <a:buChar char="●"/>
            </a:pPr>
            <a:r>
              <a:rPr b="1" lang="en" sz="1600">
                <a:latin typeface="Times New Roman"/>
                <a:ea typeface="Times New Roman"/>
                <a:cs typeface="Times New Roman"/>
                <a:sym typeface="Times New Roman"/>
              </a:rPr>
              <a:t>Usually fixed and lower than private</a:t>
            </a:r>
            <a:endParaRPr b="1" sz="1600">
              <a:latin typeface="Times New Roman"/>
              <a:ea typeface="Times New Roman"/>
              <a:cs typeface="Times New Roman"/>
              <a:sym typeface="Times New Roman"/>
            </a:endParaRPr>
          </a:p>
          <a:p>
            <a:pPr indent="-330200" lvl="0" marL="457200" rtl="0" algn="l">
              <a:lnSpc>
                <a:spcPct val="100000"/>
              </a:lnSpc>
              <a:spcBef>
                <a:spcPts val="0"/>
              </a:spcBef>
              <a:spcAft>
                <a:spcPts val="0"/>
              </a:spcAft>
              <a:buSzPts val="1600"/>
              <a:buFont typeface="Times New Roman"/>
              <a:buChar char="●"/>
            </a:pPr>
            <a:r>
              <a:rPr b="1" lang="en" sz="1600">
                <a:latin typeface="Times New Roman"/>
                <a:ea typeface="Times New Roman"/>
                <a:cs typeface="Times New Roman"/>
                <a:sym typeface="Times New Roman"/>
              </a:rPr>
              <a:t>Are usually subsidized - meaning you do not pay any interest on the loan while you are in school</a:t>
            </a:r>
            <a:endParaRPr b="1" sz="1600">
              <a:latin typeface="Times New Roman"/>
              <a:ea typeface="Times New Roman"/>
              <a:cs typeface="Times New Roman"/>
              <a:sym typeface="Times New Roman"/>
            </a:endParaRPr>
          </a:p>
          <a:p>
            <a:pPr indent="0" lvl="0" marL="0" rtl="0" algn="l">
              <a:spcBef>
                <a:spcPts val="1200"/>
              </a:spcBef>
              <a:spcAft>
                <a:spcPts val="0"/>
              </a:spcAft>
              <a:buNone/>
            </a:pPr>
            <a:r>
              <a:t/>
            </a:r>
            <a:endParaRPr b="1" sz="800">
              <a:latin typeface="Times New Roman"/>
              <a:ea typeface="Times New Roman"/>
              <a:cs typeface="Times New Roman"/>
              <a:sym typeface="Times New Roman"/>
            </a:endParaRPr>
          </a:p>
          <a:p>
            <a:pPr indent="0" lvl="0" marL="0" rtl="0" algn="l">
              <a:spcBef>
                <a:spcPts val="1200"/>
              </a:spcBef>
              <a:spcAft>
                <a:spcPts val="0"/>
              </a:spcAft>
              <a:buNone/>
            </a:pPr>
            <a:r>
              <a:t/>
            </a:r>
            <a:endParaRPr b="1" sz="2000">
              <a:latin typeface="Times New Roman"/>
              <a:ea typeface="Times New Roman"/>
              <a:cs typeface="Times New Roman"/>
              <a:sym typeface="Times New Roman"/>
            </a:endParaRPr>
          </a:p>
          <a:p>
            <a:pPr indent="0" lvl="0" marL="0" rtl="0" algn="l">
              <a:spcBef>
                <a:spcPts val="1200"/>
              </a:spcBef>
              <a:spcAft>
                <a:spcPts val="0"/>
              </a:spcAft>
              <a:buNone/>
            </a:pPr>
            <a:r>
              <a:t/>
            </a:r>
            <a:endParaRPr b="1" sz="800">
              <a:latin typeface="Times New Roman"/>
              <a:ea typeface="Times New Roman"/>
              <a:cs typeface="Times New Roman"/>
              <a:sym typeface="Times New Roman"/>
            </a:endParaRPr>
          </a:p>
          <a:p>
            <a:pPr indent="0" lvl="0" marL="0" rtl="0" algn="l">
              <a:spcBef>
                <a:spcPts val="1200"/>
              </a:spcBef>
              <a:spcAft>
                <a:spcPts val="1200"/>
              </a:spcAft>
              <a:buNone/>
            </a:pPr>
            <a:r>
              <a:t/>
            </a:r>
            <a:endParaRPr b="1" sz="2000">
              <a:latin typeface="Times New Roman"/>
              <a:ea typeface="Times New Roman"/>
              <a:cs typeface="Times New Roman"/>
              <a:sym typeface="Times New Roman"/>
            </a:endParaRPr>
          </a:p>
        </p:txBody>
      </p:sp>
      <p:sp>
        <p:nvSpPr>
          <p:cNvPr id="153" name="Google Shape;153;p27"/>
          <p:cNvSpPr txBox="1"/>
          <p:nvPr>
            <p:ph idx="2" type="body"/>
          </p:nvPr>
        </p:nvSpPr>
        <p:spPr>
          <a:xfrm>
            <a:off x="4694250" y="1919075"/>
            <a:ext cx="3999900" cy="2710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sz="2000">
                <a:latin typeface="Times New Roman"/>
                <a:ea typeface="Times New Roman"/>
                <a:cs typeface="Times New Roman"/>
                <a:sym typeface="Times New Roman"/>
              </a:rPr>
              <a:t>Private Loans</a:t>
            </a:r>
            <a:endParaRPr b="1" sz="800">
              <a:latin typeface="Times New Roman"/>
              <a:ea typeface="Times New Roman"/>
              <a:cs typeface="Times New Roman"/>
              <a:sym typeface="Times New Roman"/>
            </a:endParaRPr>
          </a:p>
          <a:p>
            <a:pPr indent="-330200" lvl="0" marL="457200" rtl="0" algn="l">
              <a:spcBef>
                <a:spcPts val="1200"/>
              </a:spcBef>
              <a:spcAft>
                <a:spcPts val="0"/>
              </a:spcAft>
              <a:buSzPts val="1600"/>
              <a:buFont typeface="Times New Roman"/>
              <a:buChar char="●"/>
            </a:pPr>
            <a:r>
              <a:rPr b="1" lang="en" sz="1600">
                <a:latin typeface="Times New Roman"/>
                <a:ea typeface="Times New Roman"/>
                <a:cs typeface="Times New Roman"/>
                <a:sym typeface="Times New Roman"/>
              </a:rPr>
              <a:t>Payments can be due while you are still in school, others may be deferred</a:t>
            </a:r>
            <a:endParaRPr b="1" sz="1600">
              <a:latin typeface="Times New Roman"/>
              <a:ea typeface="Times New Roman"/>
              <a:cs typeface="Times New Roman"/>
              <a:sym typeface="Times New Roman"/>
            </a:endParaRPr>
          </a:p>
          <a:p>
            <a:pPr indent="-330200" lvl="0" marL="457200" rtl="0" algn="l">
              <a:spcBef>
                <a:spcPts val="0"/>
              </a:spcBef>
              <a:spcAft>
                <a:spcPts val="0"/>
              </a:spcAft>
              <a:buSzPts val="1600"/>
              <a:buFont typeface="Times New Roman"/>
              <a:buChar char="●"/>
            </a:pPr>
            <a:r>
              <a:rPr b="1" lang="en" sz="1600">
                <a:latin typeface="Times New Roman"/>
                <a:ea typeface="Times New Roman"/>
                <a:cs typeface="Times New Roman"/>
                <a:sym typeface="Times New Roman"/>
              </a:rPr>
              <a:t>May be fixed or variable; may be higher than federal loans</a:t>
            </a:r>
            <a:endParaRPr b="1" sz="1600">
              <a:latin typeface="Times New Roman"/>
              <a:ea typeface="Times New Roman"/>
              <a:cs typeface="Times New Roman"/>
              <a:sym typeface="Times New Roman"/>
            </a:endParaRPr>
          </a:p>
          <a:p>
            <a:pPr indent="-330200" lvl="0" marL="457200" rtl="0" algn="l">
              <a:spcBef>
                <a:spcPts val="0"/>
              </a:spcBef>
              <a:spcAft>
                <a:spcPts val="0"/>
              </a:spcAft>
              <a:buSzPts val="1600"/>
              <a:buFont typeface="Times New Roman"/>
              <a:buChar char="●"/>
            </a:pPr>
            <a:r>
              <a:rPr b="1" lang="en" sz="1600">
                <a:latin typeface="Times New Roman"/>
                <a:ea typeface="Times New Roman"/>
                <a:cs typeface="Times New Roman"/>
                <a:sym typeface="Times New Roman"/>
              </a:rPr>
              <a:t>Are not subsidized - you will have to pay all the interest on the loan</a:t>
            </a:r>
            <a:endParaRPr b="1" sz="1600">
              <a:latin typeface="Times New Roman"/>
              <a:ea typeface="Times New Roman"/>
              <a:cs typeface="Times New Roman"/>
              <a:sym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8"/>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What Goes in a Scholarship File</a:t>
            </a:r>
            <a:endParaRPr/>
          </a:p>
        </p:txBody>
      </p:sp>
      <p:sp>
        <p:nvSpPr>
          <p:cNvPr id="159" name="Google Shape;159;p28"/>
          <p:cNvSpPr txBox="1"/>
          <p:nvPr>
            <p:ph idx="1" type="body"/>
          </p:nvPr>
        </p:nvSpPr>
        <p:spPr>
          <a:xfrm>
            <a:off x="471900" y="1919075"/>
            <a:ext cx="8222100" cy="2616600"/>
          </a:xfrm>
          <a:prstGeom prst="rect">
            <a:avLst/>
          </a:prstGeom>
        </p:spPr>
        <p:txBody>
          <a:bodyPr anchorCtr="0" anchor="t" bIns="91425" lIns="91425" spcFirstLastPara="1" rIns="91425" wrap="square" tIns="91425">
            <a:spAutoFit/>
          </a:bodyPr>
          <a:lstStyle/>
          <a:p>
            <a:pPr indent="-355600" lvl="0" marL="457200" rtl="0" algn="l">
              <a:spcBef>
                <a:spcPts val="0"/>
              </a:spcBef>
              <a:spcAft>
                <a:spcPts val="0"/>
              </a:spcAft>
              <a:buClr>
                <a:schemeClr val="dk2"/>
              </a:buClr>
              <a:buSzPts val="2000"/>
              <a:buFont typeface="Times New Roman"/>
              <a:buAutoNum type="arabicPeriod"/>
            </a:pPr>
            <a:r>
              <a:rPr b="1" lang="en" sz="2000">
                <a:solidFill>
                  <a:schemeClr val="dk2"/>
                </a:solidFill>
                <a:latin typeface="Times New Roman"/>
                <a:ea typeface="Times New Roman"/>
                <a:cs typeface="Times New Roman"/>
                <a:sym typeface="Times New Roman"/>
              </a:rPr>
              <a:t>Activities &amp; Awards Sheet (To brag about you)</a:t>
            </a:r>
            <a:endParaRPr b="1" sz="2000">
              <a:solidFill>
                <a:schemeClr val="dk2"/>
              </a:solidFill>
              <a:latin typeface="Times New Roman"/>
              <a:ea typeface="Times New Roman"/>
              <a:cs typeface="Times New Roman"/>
              <a:sym typeface="Times New Roman"/>
            </a:endParaRPr>
          </a:p>
          <a:p>
            <a:pPr indent="-355600" lvl="0" marL="457200" rtl="0" algn="l">
              <a:spcBef>
                <a:spcPts val="0"/>
              </a:spcBef>
              <a:spcAft>
                <a:spcPts val="0"/>
              </a:spcAft>
              <a:buClr>
                <a:schemeClr val="dk2"/>
              </a:buClr>
              <a:buSzPts val="2000"/>
              <a:buFont typeface="Times New Roman"/>
              <a:buAutoNum type="arabicPeriod"/>
            </a:pPr>
            <a:r>
              <a:rPr b="1" lang="en" sz="2000">
                <a:solidFill>
                  <a:schemeClr val="dk2"/>
                </a:solidFill>
                <a:latin typeface="Times New Roman"/>
                <a:ea typeface="Times New Roman"/>
                <a:cs typeface="Times New Roman"/>
                <a:sym typeface="Times New Roman"/>
              </a:rPr>
              <a:t>Essays written </a:t>
            </a:r>
            <a:endParaRPr b="1" sz="2000">
              <a:solidFill>
                <a:schemeClr val="dk2"/>
              </a:solidFill>
              <a:latin typeface="Times New Roman"/>
              <a:ea typeface="Times New Roman"/>
              <a:cs typeface="Times New Roman"/>
              <a:sym typeface="Times New Roman"/>
            </a:endParaRPr>
          </a:p>
          <a:p>
            <a:pPr indent="-355600" lvl="0" marL="457200" rtl="0" algn="l">
              <a:spcBef>
                <a:spcPts val="0"/>
              </a:spcBef>
              <a:spcAft>
                <a:spcPts val="0"/>
              </a:spcAft>
              <a:buClr>
                <a:schemeClr val="dk2"/>
              </a:buClr>
              <a:buSzPts val="2000"/>
              <a:buFont typeface="Times New Roman"/>
              <a:buAutoNum type="arabicPeriod"/>
            </a:pPr>
            <a:r>
              <a:rPr b="1" lang="en" sz="2000">
                <a:solidFill>
                  <a:schemeClr val="dk2"/>
                </a:solidFill>
                <a:latin typeface="Times New Roman"/>
                <a:ea typeface="Times New Roman"/>
                <a:cs typeface="Times New Roman"/>
                <a:sym typeface="Times New Roman"/>
              </a:rPr>
              <a:t>Official &amp; unofficial transcripts</a:t>
            </a:r>
            <a:endParaRPr b="1" sz="2000">
              <a:solidFill>
                <a:schemeClr val="dk2"/>
              </a:solidFill>
              <a:latin typeface="Times New Roman"/>
              <a:ea typeface="Times New Roman"/>
              <a:cs typeface="Times New Roman"/>
              <a:sym typeface="Times New Roman"/>
            </a:endParaRPr>
          </a:p>
          <a:p>
            <a:pPr indent="-355600" lvl="0" marL="457200" rtl="0" algn="l">
              <a:spcBef>
                <a:spcPts val="0"/>
              </a:spcBef>
              <a:spcAft>
                <a:spcPts val="0"/>
              </a:spcAft>
              <a:buClr>
                <a:schemeClr val="dk2"/>
              </a:buClr>
              <a:buSzPts val="2000"/>
              <a:buFont typeface="Times New Roman"/>
              <a:buAutoNum type="arabicPeriod"/>
            </a:pPr>
            <a:r>
              <a:rPr b="1" lang="en" sz="2000">
                <a:solidFill>
                  <a:schemeClr val="dk2"/>
                </a:solidFill>
                <a:latin typeface="Times New Roman"/>
                <a:ea typeface="Times New Roman"/>
                <a:cs typeface="Times New Roman"/>
                <a:sym typeface="Times New Roman"/>
              </a:rPr>
              <a:t>SAT/ACT Scores</a:t>
            </a:r>
            <a:endParaRPr b="1" sz="2000">
              <a:solidFill>
                <a:schemeClr val="dk2"/>
              </a:solidFill>
              <a:latin typeface="Times New Roman"/>
              <a:ea typeface="Times New Roman"/>
              <a:cs typeface="Times New Roman"/>
              <a:sym typeface="Times New Roman"/>
            </a:endParaRPr>
          </a:p>
          <a:p>
            <a:pPr indent="-355600" lvl="0" marL="457200" rtl="0" algn="l">
              <a:spcBef>
                <a:spcPts val="0"/>
              </a:spcBef>
              <a:spcAft>
                <a:spcPts val="0"/>
              </a:spcAft>
              <a:buClr>
                <a:schemeClr val="dk2"/>
              </a:buClr>
              <a:buSzPts val="2000"/>
              <a:buFont typeface="Times New Roman"/>
              <a:buAutoNum type="arabicPeriod"/>
            </a:pPr>
            <a:r>
              <a:rPr b="1" lang="en" sz="2000">
                <a:solidFill>
                  <a:schemeClr val="dk2"/>
                </a:solidFill>
                <a:latin typeface="Times New Roman"/>
                <a:ea typeface="Times New Roman"/>
                <a:cs typeface="Times New Roman"/>
                <a:sym typeface="Times New Roman"/>
              </a:rPr>
              <a:t>Letters of recommendation</a:t>
            </a:r>
            <a:endParaRPr b="1" sz="2000">
              <a:solidFill>
                <a:schemeClr val="dk2"/>
              </a:solidFill>
              <a:latin typeface="Times New Roman"/>
              <a:ea typeface="Times New Roman"/>
              <a:cs typeface="Times New Roman"/>
              <a:sym typeface="Times New Roman"/>
            </a:endParaRPr>
          </a:p>
          <a:p>
            <a:pPr indent="-355600" lvl="0" marL="457200" rtl="0" algn="l">
              <a:spcBef>
                <a:spcPts val="0"/>
              </a:spcBef>
              <a:spcAft>
                <a:spcPts val="0"/>
              </a:spcAft>
              <a:buClr>
                <a:schemeClr val="dk2"/>
              </a:buClr>
              <a:buSzPts val="2000"/>
              <a:buFont typeface="Times New Roman"/>
              <a:buAutoNum type="arabicPeriod"/>
            </a:pPr>
            <a:r>
              <a:rPr b="1" lang="en" sz="2000">
                <a:solidFill>
                  <a:schemeClr val="dk2"/>
                </a:solidFill>
                <a:latin typeface="Times New Roman"/>
                <a:ea typeface="Times New Roman"/>
                <a:cs typeface="Times New Roman"/>
                <a:sym typeface="Times New Roman"/>
              </a:rPr>
              <a:t>Any other document highlighting something about yourself, such as published works</a:t>
            </a:r>
            <a:endParaRPr b="1" sz="2000">
              <a:solidFill>
                <a:schemeClr val="dk2"/>
              </a:solidFill>
              <a:latin typeface="Times New Roman"/>
              <a:ea typeface="Times New Roman"/>
              <a:cs typeface="Times New Roman"/>
              <a:sym typeface="Times New Roman"/>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29"/>
          <p:cNvSpPr txBox="1"/>
          <p:nvPr>
            <p:ph type="title"/>
          </p:nvPr>
        </p:nvSpPr>
        <p:spPr>
          <a:xfrm>
            <a:off x="471900" y="285050"/>
            <a:ext cx="8222100" cy="12213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Scholarship Tips: 10 Things Scholarship </a:t>
            </a:r>
            <a:r>
              <a:rPr lang="en"/>
              <a:t>Committees</a:t>
            </a:r>
            <a:r>
              <a:rPr lang="en"/>
              <a:t> Look At</a:t>
            </a:r>
            <a:endParaRPr/>
          </a:p>
        </p:txBody>
      </p:sp>
      <p:sp>
        <p:nvSpPr>
          <p:cNvPr id="165" name="Google Shape;165;p29"/>
          <p:cNvSpPr txBox="1"/>
          <p:nvPr>
            <p:ph idx="1" type="body"/>
          </p:nvPr>
        </p:nvSpPr>
        <p:spPr>
          <a:xfrm>
            <a:off x="123950" y="1747550"/>
            <a:ext cx="8960700" cy="3396000"/>
          </a:xfrm>
          <a:prstGeom prst="rect">
            <a:avLst/>
          </a:prstGeom>
        </p:spPr>
        <p:txBody>
          <a:bodyPr anchorCtr="0" anchor="t" bIns="91425" lIns="91425" spcFirstLastPara="1" rIns="91425" wrap="square" tIns="91425">
            <a:normAutofit lnSpcReduction="20000"/>
          </a:bodyPr>
          <a:lstStyle/>
          <a:p>
            <a:pPr indent="-355600" lvl="0" marL="457200" rtl="0" algn="l">
              <a:spcBef>
                <a:spcPts val="0"/>
              </a:spcBef>
              <a:spcAft>
                <a:spcPts val="0"/>
              </a:spcAft>
              <a:buClr>
                <a:schemeClr val="dk2"/>
              </a:buClr>
              <a:buSzPts val="2000"/>
              <a:buFont typeface="Arial"/>
              <a:buAutoNum type="arabicPeriod"/>
            </a:pPr>
            <a:r>
              <a:rPr b="1" lang="en" sz="2000">
                <a:solidFill>
                  <a:schemeClr val="dk2"/>
                </a:solidFill>
                <a:latin typeface="Arial"/>
                <a:ea typeface="Arial"/>
                <a:cs typeface="Arial"/>
                <a:sym typeface="Arial"/>
              </a:rPr>
              <a:t>An application submitted on time</a:t>
            </a:r>
            <a:endParaRPr b="1" sz="2000">
              <a:solidFill>
                <a:schemeClr val="dk2"/>
              </a:solidFill>
              <a:latin typeface="Arial"/>
              <a:ea typeface="Arial"/>
              <a:cs typeface="Arial"/>
              <a:sym typeface="Arial"/>
            </a:endParaRPr>
          </a:p>
          <a:p>
            <a:pPr indent="-355600" lvl="0" marL="457200" rtl="0" algn="l">
              <a:spcBef>
                <a:spcPts val="0"/>
              </a:spcBef>
              <a:spcAft>
                <a:spcPts val="0"/>
              </a:spcAft>
              <a:buClr>
                <a:schemeClr val="dk2"/>
              </a:buClr>
              <a:buSzPts val="2000"/>
              <a:buFont typeface="Arial"/>
              <a:buAutoNum type="arabicPeriod"/>
            </a:pPr>
            <a:r>
              <a:rPr b="1" lang="en" sz="2000">
                <a:solidFill>
                  <a:schemeClr val="dk2"/>
                </a:solidFill>
                <a:latin typeface="Arial"/>
                <a:ea typeface="Arial"/>
                <a:cs typeface="Arial"/>
                <a:sym typeface="Arial"/>
              </a:rPr>
              <a:t>General qualification, criteria, and completeness</a:t>
            </a:r>
            <a:endParaRPr b="1" sz="2000">
              <a:solidFill>
                <a:schemeClr val="dk2"/>
              </a:solidFill>
              <a:latin typeface="Arial"/>
              <a:ea typeface="Arial"/>
              <a:cs typeface="Arial"/>
              <a:sym typeface="Arial"/>
            </a:endParaRPr>
          </a:p>
          <a:p>
            <a:pPr indent="-355600" lvl="0" marL="457200" rtl="0" algn="l">
              <a:spcBef>
                <a:spcPts val="0"/>
              </a:spcBef>
              <a:spcAft>
                <a:spcPts val="0"/>
              </a:spcAft>
              <a:buClr>
                <a:schemeClr val="dk2"/>
              </a:buClr>
              <a:buSzPts val="2000"/>
              <a:buFont typeface="Arial"/>
              <a:buAutoNum type="arabicPeriod"/>
            </a:pPr>
            <a:r>
              <a:rPr b="1" lang="en" sz="2000">
                <a:solidFill>
                  <a:schemeClr val="dk2"/>
                </a:solidFill>
                <a:latin typeface="Arial"/>
                <a:ea typeface="Arial"/>
                <a:cs typeface="Arial"/>
                <a:sym typeface="Arial"/>
              </a:rPr>
              <a:t>Community volunteer involvement</a:t>
            </a:r>
            <a:endParaRPr b="1" sz="2000">
              <a:solidFill>
                <a:schemeClr val="dk2"/>
              </a:solidFill>
              <a:latin typeface="Arial"/>
              <a:ea typeface="Arial"/>
              <a:cs typeface="Arial"/>
              <a:sym typeface="Arial"/>
            </a:endParaRPr>
          </a:p>
          <a:p>
            <a:pPr indent="-355600" lvl="0" marL="457200" rtl="0" algn="l">
              <a:spcBef>
                <a:spcPts val="0"/>
              </a:spcBef>
              <a:spcAft>
                <a:spcPts val="0"/>
              </a:spcAft>
              <a:buClr>
                <a:schemeClr val="dk2"/>
              </a:buClr>
              <a:buSzPts val="2000"/>
              <a:buFont typeface="Arial"/>
              <a:buAutoNum type="arabicPeriod"/>
            </a:pPr>
            <a:r>
              <a:rPr b="1" lang="en" sz="2000">
                <a:solidFill>
                  <a:schemeClr val="dk2"/>
                </a:solidFill>
                <a:latin typeface="Arial"/>
                <a:ea typeface="Arial"/>
                <a:cs typeface="Arial"/>
                <a:sym typeface="Arial"/>
              </a:rPr>
              <a:t>Leadership &amp; Personal Development</a:t>
            </a:r>
            <a:endParaRPr b="1" sz="2000">
              <a:solidFill>
                <a:schemeClr val="dk2"/>
              </a:solidFill>
              <a:latin typeface="Arial"/>
              <a:ea typeface="Arial"/>
              <a:cs typeface="Arial"/>
              <a:sym typeface="Arial"/>
            </a:endParaRPr>
          </a:p>
          <a:p>
            <a:pPr indent="-355600" lvl="0" marL="457200" rtl="0" algn="l">
              <a:spcBef>
                <a:spcPts val="0"/>
              </a:spcBef>
              <a:spcAft>
                <a:spcPts val="0"/>
              </a:spcAft>
              <a:buClr>
                <a:schemeClr val="dk2"/>
              </a:buClr>
              <a:buSzPts val="2000"/>
              <a:buFont typeface="Arial"/>
              <a:buAutoNum type="arabicPeriod"/>
            </a:pPr>
            <a:r>
              <a:rPr b="1" lang="en" sz="2000">
                <a:solidFill>
                  <a:schemeClr val="dk2"/>
                </a:solidFill>
                <a:latin typeface="Arial"/>
                <a:ea typeface="Arial"/>
                <a:cs typeface="Arial"/>
                <a:sym typeface="Arial"/>
              </a:rPr>
              <a:t>Extracurricular Activities</a:t>
            </a:r>
            <a:endParaRPr b="1" sz="2000">
              <a:solidFill>
                <a:schemeClr val="dk2"/>
              </a:solidFill>
              <a:latin typeface="Arial"/>
              <a:ea typeface="Arial"/>
              <a:cs typeface="Arial"/>
              <a:sym typeface="Arial"/>
            </a:endParaRPr>
          </a:p>
          <a:p>
            <a:pPr indent="-355600" lvl="0" marL="457200" rtl="0" algn="l">
              <a:spcBef>
                <a:spcPts val="0"/>
              </a:spcBef>
              <a:spcAft>
                <a:spcPts val="0"/>
              </a:spcAft>
              <a:buClr>
                <a:schemeClr val="dk2"/>
              </a:buClr>
              <a:buSzPts val="2000"/>
              <a:buFont typeface="Arial"/>
              <a:buAutoNum type="arabicPeriod"/>
            </a:pPr>
            <a:r>
              <a:rPr b="1" lang="en" sz="2000">
                <a:solidFill>
                  <a:schemeClr val="dk2"/>
                </a:solidFill>
                <a:latin typeface="Arial"/>
                <a:ea typeface="Arial"/>
                <a:cs typeface="Arial"/>
                <a:sym typeface="Arial"/>
              </a:rPr>
              <a:t>Applicant’s personal situation</a:t>
            </a:r>
            <a:endParaRPr b="1" sz="2000">
              <a:solidFill>
                <a:schemeClr val="dk2"/>
              </a:solidFill>
              <a:latin typeface="Arial"/>
              <a:ea typeface="Arial"/>
              <a:cs typeface="Arial"/>
              <a:sym typeface="Arial"/>
            </a:endParaRPr>
          </a:p>
          <a:p>
            <a:pPr indent="-355600" lvl="0" marL="457200" rtl="0" algn="l">
              <a:spcBef>
                <a:spcPts val="0"/>
              </a:spcBef>
              <a:spcAft>
                <a:spcPts val="0"/>
              </a:spcAft>
              <a:buClr>
                <a:schemeClr val="dk2"/>
              </a:buClr>
              <a:buSzPts val="2000"/>
              <a:buFont typeface="Arial"/>
              <a:buAutoNum type="arabicPeriod"/>
            </a:pPr>
            <a:r>
              <a:rPr b="1" lang="en" sz="2000">
                <a:solidFill>
                  <a:schemeClr val="dk2"/>
                </a:solidFill>
                <a:latin typeface="Arial"/>
                <a:ea typeface="Arial"/>
                <a:cs typeface="Arial"/>
                <a:sym typeface="Arial"/>
              </a:rPr>
              <a:t>The Essay</a:t>
            </a:r>
            <a:endParaRPr b="1" sz="2000">
              <a:solidFill>
                <a:schemeClr val="dk2"/>
              </a:solidFill>
              <a:latin typeface="Arial"/>
              <a:ea typeface="Arial"/>
              <a:cs typeface="Arial"/>
              <a:sym typeface="Arial"/>
            </a:endParaRPr>
          </a:p>
          <a:p>
            <a:pPr indent="-355600" lvl="0" marL="457200" rtl="0" algn="l">
              <a:spcBef>
                <a:spcPts val="0"/>
              </a:spcBef>
              <a:spcAft>
                <a:spcPts val="0"/>
              </a:spcAft>
              <a:buClr>
                <a:schemeClr val="dk2"/>
              </a:buClr>
              <a:buSzPts val="2000"/>
              <a:buFont typeface="Arial"/>
              <a:buAutoNum type="arabicPeriod"/>
            </a:pPr>
            <a:r>
              <a:rPr b="1" lang="en" sz="2000">
                <a:solidFill>
                  <a:schemeClr val="dk2"/>
                </a:solidFill>
                <a:latin typeface="Arial"/>
                <a:ea typeface="Arial"/>
                <a:cs typeface="Arial"/>
                <a:sym typeface="Arial"/>
              </a:rPr>
              <a:t>References &amp; Recommendations - ask early &amp; chose teachers wisely</a:t>
            </a:r>
            <a:endParaRPr b="1" sz="2000">
              <a:solidFill>
                <a:schemeClr val="dk2"/>
              </a:solidFill>
              <a:latin typeface="Arial"/>
              <a:ea typeface="Arial"/>
              <a:cs typeface="Arial"/>
              <a:sym typeface="Arial"/>
            </a:endParaRPr>
          </a:p>
          <a:p>
            <a:pPr indent="-355600" lvl="0" marL="457200" rtl="0" algn="l">
              <a:spcBef>
                <a:spcPts val="0"/>
              </a:spcBef>
              <a:spcAft>
                <a:spcPts val="0"/>
              </a:spcAft>
              <a:buClr>
                <a:schemeClr val="dk2"/>
              </a:buClr>
              <a:buSzPts val="2000"/>
              <a:buFont typeface="Arial"/>
              <a:buAutoNum type="arabicPeriod"/>
            </a:pPr>
            <a:r>
              <a:rPr b="1" lang="en" sz="2000">
                <a:solidFill>
                  <a:schemeClr val="dk2"/>
                </a:solidFill>
                <a:latin typeface="Arial"/>
                <a:ea typeface="Arial"/>
                <a:cs typeface="Arial"/>
                <a:sym typeface="Arial"/>
              </a:rPr>
              <a:t>Grade Point Average (GPA)</a:t>
            </a:r>
            <a:endParaRPr b="1" sz="2000">
              <a:solidFill>
                <a:schemeClr val="dk2"/>
              </a:solidFill>
              <a:latin typeface="Arial"/>
              <a:ea typeface="Arial"/>
              <a:cs typeface="Arial"/>
              <a:sym typeface="Arial"/>
            </a:endParaRPr>
          </a:p>
          <a:p>
            <a:pPr indent="-355600" lvl="0" marL="457200" rtl="0" algn="l">
              <a:spcBef>
                <a:spcPts val="0"/>
              </a:spcBef>
              <a:spcAft>
                <a:spcPts val="0"/>
              </a:spcAft>
              <a:buClr>
                <a:schemeClr val="dk2"/>
              </a:buClr>
              <a:buSzPts val="2000"/>
              <a:buFont typeface="Arial"/>
              <a:buAutoNum type="arabicPeriod"/>
            </a:pPr>
            <a:r>
              <a:rPr b="1" lang="en" sz="2000">
                <a:solidFill>
                  <a:schemeClr val="dk2"/>
                </a:solidFill>
                <a:latin typeface="Arial"/>
                <a:ea typeface="Arial"/>
                <a:cs typeface="Arial"/>
                <a:sym typeface="Arial"/>
              </a:rPr>
              <a:t>SAT &amp; ACT Scores</a:t>
            </a:r>
            <a:endParaRPr b="1" sz="2000">
              <a:solidFill>
                <a:schemeClr val="dk2"/>
              </a:solidFill>
              <a:latin typeface="Arial"/>
              <a:ea typeface="Arial"/>
              <a:cs typeface="Arial"/>
              <a:sym typeface="Arial"/>
            </a:endParaRPr>
          </a:p>
          <a:p>
            <a:pPr indent="0" lvl="0" marL="0" rtl="0" algn="l">
              <a:spcBef>
                <a:spcPts val="0"/>
              </a:spcBef>
              <a:spcAft>
                <a:spcPts val="1200"/>
              </a:spcAft>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30"/>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solidFill>
                  <a:schemeClr val="accent3"/>
                </a:solidFill>
              </a:rPr>
              <a:t>Scams </a:t>
            </a:r>
            <a:r>
              <a:rPr lang="en"/>
              <a:t>- These Phrases are </a:t>
            </a:r>
            <a:r>
              <a:rPr lang="en">
                <a:solidFill>
                  <a:schemeClr val="accent3"/>
                </a:solidFill>
              </a:rPr>
              <a:t>Red</a:t>
            </a:r>
            <a:r>
              <a:rPr lang="en"/>
              <a:t> Flags</a:t>
            </a:r>
            <a:endParaRPr/>
          </a:p>
        </p:txBody>
      </p:sp>
      <p:sp>
        <p:nvSpPr>
          <p:cNvPr id="171" name="Google Shape;171;p30"/>
          <p:cNvSpPr txBox="1"/>
          <p:nvPr>
            <p:ph idx="1" type="body"/>
          </p:nvPr>
        </p:nvSpPr>
        <p:spPr>
          <a:xfrm>
            <a:off x="48150" y="1660800"/>
            <a:ext cx="9047700" cy="4990200"/>
          </a:xfrm>
          <a:prstGeom prst="rect">
            <a:avLst/>
          </a:prstGeom>
        </p:spPr>
        <p:txBody>
          <a:bodyPr anchorCtr="0" anchor="t" bIns="91425" lIns="91425" spcFirstLastPara="1" rIns="91425" wrap="square" tIns="91425">
            <a:spAutoFit/>
          </a:bodyPr>
          <a:lstStyle/>
          <a:p>
            <a:pPr indent="0" lvl="0" marL="0" rtl="0" algn="l">
              <a:lnSpc>
                <a:spcPct val="100000"/>
              </a:lnSpc>
              <a:spcBef>
                <a:spcPts val="0"/>
              </a:spcBef>
              <a:spcAft>
                <a:spcPts val="0"/>
              </a:spcAft>
              <a:buNone/>
            </a:pPr>
            <a:r>
              <a:rPr b="1" lang="en">
                <a:solidFill>
                  <a:schemeClr val="dk2"/>
                </a:solidFill>
                <a:latin typeface="Times New Roman"/>
                <a:ea typeface="Times New Roman"/>
                <a:cs typeface="Times New Roman"/>
                <a:sym typeface="Times New Roman"/>
              </a:rPr>
              <a:t>“The scholarship is guaranteed or your money back.”</a:t>
            </a:r>
            <a:endParaRPr b="1">
              <a:solidFill>
                <a:schemeClr val="dk2"/>
              </a:solidFill>
              <a:latin typeface="Times New Roman"/>
              <a:ea typeface="Times New Roman"/>
              <a:cs typeface="Times New Roman"/>
              <a:sym typeface="Times New Roman"/>
            </a:endParaRPr>
          </a:p>
          <a:p>
            <a:pPr indent="0" lvl="0" marL="0" rtl="0" algn="l">
              <a:lnSpc>
                <a:spcPct val="100000"/>
              </a:lnSpc>
              <a:spcBef>
                <a:spcPts val="1200"/>
              </a:spcBef>
              <a:spcAft>
                <a:spcPts val="0"/>
              </a:spcAft>
              <a:buNone/>
            </a:pPr>
            <a:r>
              <a:rPr b="1" lang="en">
                <a:solidFill>
                  <a:schemeClr val="dk2"/>
                </a:solidFill>
                <a:latin typeface="Times New Roman"/>
                <a:ea typeface="Times New Roman"/>
                <a:cs typeface="Times New Roman"/>
                <a:sym typeface="Times New Roman"/>
              </a:rPr>
              <a:t>“You can’t get this information anywhere else.”</a:t>
            </a:r>
            <a:endParaRPr b="1">
              <a:solidFill>
                <a:schemeClr val="dk2"/>
              </a:solidFill>
              <a:latin typeface="Times New Roman"/>
              <a:ea typeface="Times New Roman"/>
              <a:cs typeface="Times New Roman"/>
              <a:sym typeface="Times New Roman"/>
            </a:endParaRPr>
          </a:p>
          <a:p>
            <a:pPr indent="0" lvl="0" marL="0" rtl="0" algn="l">
              <a:lnSpc>
                <a:spcPct val="100000"/>
              </a:lnSpc>
              <a:spcBef>
                <a:spcPts val="1200"/>
              </a:spcBef>
              <a:spcAft>
                <a:spcPts val="0"/>
              </a:spcAft>
              <a:buNone/>
            </a:pPr>
            <a:r>
              <a:rPr b="1" lang="en">
                <a:solidFill>
                  <a:schemeClr val="dk2"/>
                </a:solidFill>
                <a:latin typeface="Times New Roman"/>
                <a:ea typeface="Times New Roman"/>
                <a:cs typeface="Times New Roman"/>
                <a:sym typeface="Times New Roman"/>
              </a:rPr>
              <a:t>“I just need your credit card number to hold this scholarship”</a:t>
            </a:r>
            <a:endParaRPr b="1">
              <a:solidFill>
                <a:schemeClr val="dk2"/>
              </a:solidFill>
              <a:latin typeface="Times New Roman"/>
              <a:ea typeface="Times New Roman"/>
              <a:cs typeface="Times New Roman"/>
              <a:sym typeface="Times New Roman"/>
            </a:endParaRPr>
          </a:p>
          <a:p>
            <a:pPr indent="0" lvl="0" marL="0" rtl="0" algn="l">
              <a:lnSpc>
                <a:spcPct val="100000"/>
              </a:lnSpc>
              <a:spcBef>
                <a:spcPts val="1200"/>
              </a:spcBef>
              <a:spcAft>
                <a:spcPts val="0"/>
              </a:spcAft>
              <a:buNone/>
            </a:pPr>
            <a:r>
              <a:rPr b="1" lang="en">
                <a:solidFill>
                  <a:schemeClr val="dk2"/>
                </a:solidFill>
                <a:latin typeface="Times New Roman"/>
                <a:ea typeface="Times New Roman"/>
                <a:cs typeface="Times New Roman"/>
                <a:sym typeface="Times New Roman"/>
              </a:rPr>
              <a:t>“We’ll do all work.”</a:t>
            </a:r>
            <a:endParaRPr b="1">
              <a:solidFill>
                <a:schemeClr val="dk2"/>
              </a:solidFill>
              <a:latin typeface="Times New Roman"/>
              <a:ea typeface="Times New Roman"/>
              <a:cs typeface="Times New Roman"/>
              <a:sym typeface="Times New Roman"/>
            </a:endParaRPr>
          </a:p>
          <a:p>
            <a:pPr indent="0" lvl="0" marL="0" rtl="0" algn="l">
              <a:lnSpc>
                <a:spcPct val="100000"/>
              </a:lnSpc>
              <a:spcBef>
                <a:spcPts val="1200"/>
              </a:spcBef>
              <a:spcAft>
                <a:spcPts val="0"/>
              </a:spcAft>
              <a:buNone/>
            </a:pPr>
            <a:r>
              <a:rPr b="1" lang="en">
                <a:solidFill>
                  <a:schemeClr val="dk2"/>
                </a:solidFill>
                <a:latin typeface="Times New Roman"/>
                <a:ea typeface="Times New Roman"/>
                <a:cs typeface="Times New Roman"/>
                <a:sym typeface="Times New Roman"/>
              </a:rPr>
              <a:t>“You’ve been selected” by a “National Foundation” to receive a scholarship.</a:t>
            </a:r>
            <a:endParaRPr b="1">
              <a:solidFill>
                <a:schemeClr val="dk2"/>
              </a:solidFill>
              <a:latin typeface="Times New Roman"/>
              <a:ea typeface="Times New Roman"/>
              <a:cs typeface="Times New Roman"/>
              <a:sym typeface="Times New Roman"/>
            </a:endParaRPr>
          </a:p>
          <a:p>
            <a:pPr indent="0" lvl="0" marL="0" rtl="0" algn="l">
              <a:lnSpc>
                <a:spcPct val="100000"/>
              </a:lnSpc>
              <a:spcBef>
                <a:spcPts val="1200"/>
              </a:spcBef>
              <a:spcAft>
                <a:spcPts val="0"/>
              </a:spcAft>
              <a:buNone/>
            </a:pPr>
            <a:r>
              <a:rPr b="1" lang="en">
                <a:solidFill>
                  <a:schemeClr val="dk2"/>
                </a:solidFill>
                <a:latin typeface="Times New Roman"/>
                <a:ea typeface="Times New Roman"/>
                <a:cs typeface="Times New Roman"/>
                <a:sym typeface="Times New Roman"/>
              </a:rPr>
              <a:t>“You’re a finalist!” or “You’ve won!” (before you have applied)</a:t>
            </a:r>
            <a:endParaRPr b="1">
              <a:solidFill>
                <a:schemeClr val="dk2"/>
              </a:solidFill>
              <a:latin typeface="Times New Roman"/>
              <a:ea typeface="Times New Roman"/>
              <a:cs typeface="Times New Roman"/>
              <a:sym typeface="Times New Roman"/>
            </a:endParaRPr>
          </a:p>
          <a:p>
            <a:pPr indent="0" lvl="0" marL="0" rtl="0" algn="l">
              <a:lnSpc>
                <a:spcPct val="100000"/>
              </a:lnSpc>
              <a:spcBef>
                <a:spcPts val="1200"/>
              </a:spcBef>
              <a:spcAft>
                <a:spcPts val="0"/>
              </a:spcAft>
              <a:buNone/>
            </a:pPr>
            <a:r>
              <a:rPr b="1" lang="en">
                <a:solidFill>
                  <a:schemeClr val="dk2"/>
                </a:solidFill>
                <a:latin typeface="Times New Roman"/>
                <a:ea typeface="Times New Roman"/>
                <a:cs typeface="Times New Roman"/>
                <a:sym typeface="Times New Roman"/>
              </a:rPr>
              <a:t>“First come, first served.”</a:t>
            </a:r>
            <a:endParaRPr b="1">
              <a:solidFill>
                <a:schemeClr val="dk2"/>
              </a:solidFill>
              <a:latin typeface="Times New Roman"/>
              <a:ea typeface="Times New Roman"/>
              <a:cs typeface="Times New Roman"/>
              <a:sym typeface="Times New Roman"/>
            </a:endParaRPr>
          </a:p>
          <a:p>
            <a:pPr indent="0" lvl="0" marL="0" rtl="0" algn="l">
              <a:lnSpc>
                <a:spcPct val="100000"/>
              </a:lnSpc>
              <a:spcBef>
                <a:spcPts val="1200"/>
              </a:spcBef>
              <a:spcAft>
                <a:spcPts val="0"/>
              </a:spcAft>
              <a:buNone/>
            </a:pPr>
            <a:r>
              <a:rPr b="1" lang="en">
                <a:solidFill>
                  <a:schemeClr val="dk2"/>
                </a:solidFill>
                <a:latin typeface="Times New Roman"/>
                <a:ea typeface="Times New Roman"/>
                <a:cs typeface="Times New Roman"/>
                <a:sym typeface="Times New Roman"/>
              </a:rPr>
              <a:t>“Please include a picture.”</a:t>
            </a:r>
            <a:endParaRPr b="1">
              <a:solidFill>
                <a:schemeClr val="dk2"/>
              </a:solidFill>
              <a:latin typeface="Times New Roman"/>
              <a:ea typeface="Times New Roman"/>
              <a:cs typeface="Times New Roman"/>
              <a:sym typeface="Times New Roman"/>
            </a:endParaRPr>
          </a:p>
          <a:p>
            <a:pPr indent="0" lvl="0" marL="0" rtl="0" algn="l">
              <a:spcBef>
                <a:spcPts val="1200"/>
              </a:spcBef>
              <a:spcAft>
                <a:spcPts val="0"/>
              </a:spcAft>
              <a:buNone/>
            </a:pPr>
            <a:r>
              <a:t/>
            </a:r>
            <a:endParaRPr b="1" sz="2000">
              <a:solidFill>
                <a:schemeClr val="dk2"/>
              </a:solidFill>
              <a:latin typeface="Times New Roman"/>
              <a:ea typeface="Times New Roman"/>
              <a:cs typeface="Times New Roman"/>
              <a:sym typeface="Times New Roman"/>
            </a:endParaRPr>
          </a:p>
          <a:p>
            <a:pPr indent="0" lvl="0" marL="0" rtl="0" algn="l">
              <a:spcBef>
                <a:spcPts val="1200"/>
              </a:spcBef>
              <a:spcAft>
                <a:spcPts val="0"/>
              </a:spcAft>
              <a:buNone/>
            </a:pPr>
            <a:r>
              <a:t/>
            </a:r>
            <a:endParaRPr sz="800">
              <a:solidFill>
                <a:schemeClr val="dk2"/>
              </a:solidFill>
            </a:endParaRPr>
          </a:p>
          <a:p>
            <a:pPr indent="0" lvl="0" marL="0" rtl="0" algn="l">
              <a:lnSpc>
                <a:spcPct val="100000"/>
              </a:lnSpc>
              <a:spcBef>
                <a:spcPts val="1200"/>
              </a:spcBef>
              <a:spcAft>
                <a:spcPts val="0"/>
              </a:spcAft>
              <a:buNone/>
            </a:pPr>
            <a:r>
              <a:t/>
            </a:r>
            <a:endParaRPr sz="800">
              <a:solidFill>
                <a:schemeClr val="dk2"/>
              </a:solidFill>
            </a:endParaRPr>
          </a:p>
          <a:p>
            <a:pPr indent="0" lvl="0" marL="0" rtl="0" algn="l">
              <a:spcBef>
                <a:spcPts val="1200"/>
              </a:spcBef>
              <a:spcAft>
                <a:spcPts val="1200"/>
              </a:spcAft>
              <a:buNone/>
            </a:pPr>
            <a:r>
              <a:t/>
            </a:r>
            <a:endParaRPr>
              <a:solidFill>
                <a:schemeClr val="dk2"/>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31"/>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Activity:</a:t>
            </a:r>
            <a:endParaRPr/>
          </a:p>
        </p:txBody>
      </p:sp>
      <p:sp>
        <p:nvSpPr>
          <p:cNvPr id="177" name="Google Shape;177;p31"/>
          <p:cNvSpPr txBox="1"/>
          <p:nvPr>
            <p:ph idx="1" type="body"/>
          </p:nvPr>
        </p:nvSpPr>
        <p:spPr>
          <a:xfrm>
            <a:off x="471900" y="1919075"/>
            <a:ext cx="8222100" cy="569400"/>
          </a:xfrm>
          <a:prstGeom prst="rect">
            <a:avLst/>
          </a:prstGeom>
        </p:spPr>
        <p:txBody>
          <a:bodyPr anchorCtr="0" anchor="t" bIns="91425" lIns="91425" spcFirstLastPara="1" rIns="91425" wrap="square" tIns="91425">
            <a:spAutoFit/>
          </a:bodyPr>
          <a:lstStyle/>
          <a:p>
            <a:pPr indent="0" lvl="0" marL="0" rtl="0" algn="l">
              <a:lnSpc>
                <a:spcPct val="100000"/>
              </a:lnSpc>
              <a:spcBef>
                <a:spcPts val="0"/>
              </a:spcBef>
              <a:spcAft>
                <a:spcPts val="1200"/>
              </a:spcAft>
              <a:buNone/>
            </a:pPr>
            <a:r>
              <a:rPr b="1" lang="en" sz="2500" u="sng">
                <a:solidFill>
                  <a:srgbClr val="1155CC"/>
                </a:solidFill>
                <a:latin typeface="Times New Roman"/>
                <a:ea typeface="Times New Roman"/>
                <a:cs typeface="Times New Roman"/>
                <a:sym typeface="Times New Roman"/>
                <a:hlinkClick r:id="rId3">
                  <a:extLst>
                    <a:ext uri="{A12FA001-AC4F-418D-AE19-62706E023703}">
                      <ahyp:hlinkClr val="tx"/>
                    </a:ext>
                  </a:extLst>
                </a:hlinkClick>
              </a:rPr>
              <a:t>Scholarship Tracker Activity</a:t>
            </a:r>
            <a:endParaRPr b="1" sz="2500">
              <a:solidFill>
                <a:srgbClr val="1155CC"/>
              </a:solidFill>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4"/>
          <p:cNvSpPr txBox="1"/>
          <p:nvPr>
            <p:ph type="title"/>
          </p:nvPr>
        </p:nvSpPr>
        <p:spPr>
          <a:xfrm>
            <a:off x="533875" y="41647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What is a Scholarship?</a:t>
            </a:r>
            <a:endParaRPr/>
          </a:p>
        </p:txBody>
      </p:sp>
      <p:sp>
        <p:nvSpPr>
          <p:cNvPr id="74" name="Google Shape;74;p14"/>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 sz="3200">
                <a:solidFill>
                  <a:schemeClr val="dk2"/>
                </a:solidFill>
              </a:rPr>
              <a:t>Scholarship : </a:t>
            </a:r>
            <a:r>
              <a:rPr b="1" lang="en" sz="3200">
                <a:solidFill>
                  <a:schemeClr val="dk2"/>
                </a:solidFill>
              </a:rPr>
              <a:t>a grant or payment made to support a student’s education, awarded on the basis of academic merit or other achievement.</a:t>
            </a:r>
            <a:endParaRPr b="1" sz="3200">
              <a:solidFill>
                <a:schemeClr val="dk2"/>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5"/>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Where do scholarships come from?</a:t>
            </a:r>
            <a:endParaRPr/>
          </a:p>
        </p:txBody>
      </p:sp>
      <p:sp>
        <p:nvSpPr>
          <p:cNvPr id="80" name="Google Shape;80;p15"/>
          <p:cNvSpPr txBox="1"/>
          <p:nvPr>
            <p:ph idx="1" type="body"/>
          </p:nvPr>
        </p:nvSpPr>
        <p:spPr>
          <a:xfrm>
            <a:off x="57475" y="1919075"/>
            <a:ext cx="8965200" cy="2710200"/>
          </a:xfrm>
          <a:prstGeom prst="rect">
            <a:avLst/>
          </a:prstGeom>
        </p:spPr>
        <p:txBody>
          <a:bodyPr anchorCtr="0" anchor="t" bIns="91425" lIns="91425" spcFirstLastPara="1" rIns="91425" wrap="square" tIns="91425">
            <a:normAutofit/>
          </a:bodyPr>
          <a:lstStyle/>
          <a:p>
            <a:pPr indent="-431800" lvl="0" marL="457200" rtl="0" algn="l">
              <a:spcBef>
                <a:spcPts val="0"/>
              </a:spcBef>
              <a:spcAft>
                <a:spcPts val="0"/>
              </a:spcAft>
              <a:buClr>
                <a:schemeClr val="dk2"/>
              </a:buClr>
              <a:buSzPts val="3200"/>
              <a:buChar char="●"/>
            </a:pPr>
            <a:r>
              <a:rPr b="1" lang="en" sz="3200">
                <a:solidFill>
                  <a:schemeClr val="dk2"/>
                </a:solidFill>
              </a:rPr>
              <a:t>Academic institutions (college or university)</a:t>
            </a:r>
            <a:endParaRPr b="1" sz="3200">
              <a:solidFill>
                <a:schemeClr val="dk2"/>
              </a:solidFill>
            </a:endParaRPr>
          </a:p>
          <a:p>
            <a:pPr indent="-431800" lvl="0" marL="457200" rtl="0" algn="l">
              <a:spcBef>
                <a:spcPts val="0"/>
              </a:spcBef>
              <a:spcAft>
                <a:spcPts val="0"/>
              </a:spcAft>
              <a:buClr>
                <a:schemeClr val="dk2"/>
              </a:buClr>
              <a:buSzPts val="3200"/>
              <a:buChar char="●"/>
            </a:pPr>
            <a:r>
              <a:rPr b="1" lang="en" sz="3200">
                <a:solidFill>
                  <a:schemeClr val="dk2"/>
                </a:solidFill>
              </a:rPr>
              <a:t>Community organizations or businesses</a:t>
            </a:r>
            <a:endParaRPr b="1" sz="3200">
              <a:solidFill>
                <a:schemeClr val="dk2"/>
              </a:solidFill>
            </a:endParaRPr>
          </a:p>
          <a:p>
            <a:pPr indent="-431800" lvl="0" marL="457200" rtl="0" algn="l">
              <a:spcBef>
                <a:spcPts val="0"/>
              </a:spcBef>
              <a:spcAft>
                <a:spcPts val="0"/>
              </a:spcAft>
              <a:buClr>
                <a:schemeClr val="dk2"/>
              </a:buClr>
              <a:buSzPts val="3200"/>
              <a:buChar char="●"/>
            </a:pPr>
            <a:r>
              <a:rPr b="1" lang="en" sz="3200">
                <a:solidFill>
                  <a:schemeClr val="dk2"/>
                </a:solidFill>
              </a:rPr>
              <a:t>Private </a:t>
            </a:r>
            <a:r>
              <a:rPr b="1" lang="en" sz="3200">
                <a:solidFill>
                  <a:schemeClr val="dk2"/>
                </a:solidFill>
              </a:rPr>
              <a:t>sponsors</a:t>
            </a:r>
            <a:r>
              <a:rPr b="1" lang="en" sz="3200">
                <a:solidFill>
                  <a:schemeClr val="dk2"/>
                </a:solidFill>
              </a:rPr>
              <a:t> or donors</a:t>
            </a:r>
            <a:endParaRPr b="1" sz="3200">
              <a:solidFill>
                <a:schemeClr val="dk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6"/>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What Kind of Scholarships are Available?</a:t>
            </a:r>
            <a:endParaRPr/>
          </a:p>
        </p:txBody>
      </p:sp>
      <p:sp>
        <p:nvSpPr>
          <p:cNvPr id="86" name="Google Shape;86;p16"/>
          <p:cNvSpPr txBox="1"/>
          <p:nvPr>
            <p:ph idx="1" type="body"/>
          </p:nvPr>
        </p:nvSpPr>
        <p:spPr>
          <a:xfrm>
            <a:off x="99150" y="1738500"/>
            <a:ext cx="8923800" cy="3405000"/>
          </a:xfrm>
          <a:prstGeom prst="rect">
            <a:avLst/>
          </a:prstGeom>
        </p:spPr>
        <p:txBody>
          <a:bodyPr anchorCtr="0" anchor="t" bIns="91425" lIns="91425" spcFirstLastPara="1" rIns="91425" wrap="square" tIns="91425">
            <a:normAutofit fontScale="70000" lnSpcReduction="20000"/>
          </a:bodyPr>
          <a:lstStyle/>
          <a:p>
            <a:pPr indent="-384175" lvl="0" marL="457200" rtl="0" algn="l">
              <a:spcBef>
                <a:spcPts val="0"/>
              </a:spcBef>
              <a:spcAft>
                <a:spcPts val="0"/>
              </a:spcAft>
              <a:buClr>
                <a:schemeClr val="dk2"/>
              </a:buClr>
              <a:buSzPct val="100000"/>
              <a:buFont typeface="Times New Roman"/>
              <a:buChar char="●"/>
            </a:pPr>
            <a:r>
              <a:rPr b="1" lang="en" sz="3500">
                <a:solidFill>
                  <a:schemeClr val="dk2"/>
                </a:solidFill>
                <a:latin typeface="Times New Roman"/>
                <a:ea typeface="Times New Roman"/>
                <a:cs typeface="Times New Roman"/>
                <a:sym typeface="Times New Roman"/>
              </a:rPr>
              <a:t>Merit-based</a:t>
            </a:r>
            <a:endParaRPr b="1" sz="3500">
              <a:solidFill>
                <a:schemeClr val="dk2"/>
              </a:solidFill>
              <a:latin typeface="Times New Roman"/>
              <a:ea typeface="Times New Roman"/>
              <a:cs typeface="Times New Roman"/>
              <a:sym typeface="Times New Roman"/>
            </a:endParaRPr>
          </a:p>
          <a:p>
            <a:pPr indent="-384175" lvl="0" marL="457200" rtl="0" algn="l">
              <a:spcBef>
                <a:spcPts val="0"/>
              </a:spcBef>
              <a:spcAft>
                <a:spcPts val="0"/>
              </a:spcAft>
              <a:buClr>
                <a:schemeClr val="dk2"/>
              </a:buClr>
              <a:buSzPct val="100000"/>
              <a:buFont typeface="Times New Roman"/>
              <a:buChar char="●"/>
            </a:pPr>
            <a:r>
              <a:rPr b="1" lang="en" sz="3500">
                <a:solidFill>
                  <a:schemeClr val="dk2"/>
                </a:solidFill>
                <a:latin typeface="Times New Roman"/>
                <a:ea typeface="Times New Roman"/>
                <a:cs typeface="Times New Roman"/>
                <a:sym typeface="Times New Roman"/>
              </a:rPr>
              <a:t>Financial n</a:t>
            </a:r>
            <a:r>
              <a:rPr b="1" lang="en" sz="3500">
                <a:solidFill>
                  <a:schemeClr val="dk2"/>
                </a:solidFill>
                <a:latin typeface="Times New Roman"/>
                <a:ea typeface="Times New Roman"/>
                <a:cs typeface="Times New Roman"/>
                <a:sym typeface="Times New Roman"/>
              </a:rPr>
              <a:t>eed-based</a:t>
            </a:r>
            <a:endParaRPr b="1" sz="3500">
              <a:solidFill>
                <a:schemeClr val="dk2"/>
              </a:solidFill>
              <a:latin typeface="Times New Roman"/>
              <a:ea typeface="Times New Roman"/>
              <a:cs typeface="Times New Roman"/>
              <a:sym typeface="Times New Roman"/>
            </a:endParaRPr>
          </a:p>
          <a:p>
            <a:pPr indent="-384175" lvl="0" marL="457200" rtl="0" algn="l">
              <a:spcBef>
                <a:spcPts val="0"/>
              </a:spcBef>
              <a:spcAft>
                <a:spcPts val="0"/>
              </a:spcAft>
              <a:buClr>
                <a:schemeClr val="dk2"/>
              </a:buClr>
              <a:buSzPct val="100000"/>
              <a:buFont typeface="Times New Roman"/>
              <a:buChar char="●"/>
            </a:pPr>
            <a:r>
              <a:rPr b="1" lang="en" sz="3500">
                <a:solidFill>
                  <a:schemeClr val="dk2"/>
                </a:solidFill>
                <a:latin typeface="Times New Roman"/>
                <a:ea typeface="Times New Roman"/>
                <a:cs typeface="Times New Roman"/>
                <a:sym typeface="Times New Roman"/>
              </a:rPr>
              <a:t>Special Requirements</a:t>
            </a:r>
            <a:endParaRPr b="1" sz="3500">
              <a:solidFill>
                <a:schemeClr val="dk2"/>
              </a:solidFill>
              <a:latin typeface="Times New Roman"/>
              <a:ea typeface="Times New Roman"/>
              <a:cs typeface="Times New Roman"/>
              <a:sym typeface="Times New Roman"/>
            </a:endParaRPr>
          </a:p>
          <a:p>
            <a:pPr indent="-384175" lvl="1" marL="914400" rtl="0" algn="l">
              <a:spcBef>
                <a:spcPts val="0"/>
              </a:spcBef>
              <a:spcAft>
                <a:spcPts val="0"/>
              </a:spcAft>
              <a:buClr>
                <a:schemeClr val="dk2"/>
              </a:buClr>
              <a:buSzPct val="100000"/>
              <a:buFont typeface="Times New Roman"/>
              <a:buChar char="○"/>
            </a:pPr>
            <a:r>
              <a:rPr b="1" lang="en" sz="3500">
                <a:solidFill>
                  <a:schemeClr val="dk2"/>
                </a:solidFill>
                <a:latin typeface="Times New Roman"/>
                <a:ea typeface="Times New Roman"/>
                <a:cs typeface="Times New Roman"/>
                <a:sym typeface="Times New Roman"/>
              </a:rPr>
              <a:t>Businesses		</a:t>
            </a:r>
            <a:endParaRPr b="1" sz="3500">
              <a:solidFill>
                <a:schemeClr val="dk2"/>
              </a:solidFill>
              <a:latin typeface="Times New Roman"/>
              <a:ea typeface="Times New Roman"/>
              <a:cs typeface="Times New Roman"/>
              <a:sym typeface="Times New Roman"/>
            </a:endParaRPr>
          </a:p>
          <a:p>
            <a:pPr indent="-384175" lvl="1" marL="914400" rtl="0" algn="l">
              <a:spcBef>
                <a:spcPts val="0"/>
              </a:spcBef>
              <a:spcAft>
                <a:spcPts val="0"/>
              </a:spcAft>
              <a:buClr>
                <a:schemeClr val="dk2"/>
              </a:buClr>
              <a:buSzPct val="100000"/>
              <a:buFont typeface="Times New Roman"/>
              <a:buChar char="○"/>
            </a:pPr>
            <a:r>
              <a:rPr b="1" lang="en" sz="3500">
                <a:solidFill>
                  <a:schemeClr val="dk2"/>
                </a:solidFill>
                <a:latin typeface="Times New Roman"/>
                <a:ea typeface="Times New Roman"/>
                <a:cs typeface="Times New Roman"/>
                <a:sym typeface="Times New Roman"/>
              </a:rPr>
              <a:t>Athletics</a:t>
            </a:r>
            <a:endParaRPr b="1" sz="3500">
              <a:solidFill>
                <a:schemeClr val="dk2"/>
              </a:solidFill>
              <a:latin typeface="Times New Roman"/>
              <a:ea typeface="Times New Roman"/>
              <a:cs typeface="Times New Roman"/>
              <a:sym typeface="Times New Roman"/>
            </a:endParaRPr>
          </a:p>
          <a:p>
            <a:pPr indent="-384175" lvl="1" marL="914400" rtl="0" algn="l">
              <a:spcBef>
                <a:spcPts val="0"/>
              </a:spcBef>
              <a:spcAft>
                <a:spcPts val="0"/>
              </a:spcAft>
              <a:buClr>
                <a:schemeClr val="dk2"/>
              </a:buClr>
              <a:buSzPct val="100000"/>
              <a:buFont typeface="Times New Roman"/>
              <a:buChar char="○"/>
            </a:pPr>
            <a:r>
              <a:rPr b="1" lang="en" sz="3500">
                <a:solidFill>
                  <a:schemeClr val="dk2"/>
                </a:solidFill>
                <a:latin typeface="Times New Roman"/>
                <a:ea typeface="Times New Roman"/>
                <a:cs typeface="Times New Roman"/>
                <a:sym typeface="Times New Roman"/>
              </a:rPr>
              <a:t>Military</a:t>
            </a:r>
            <a:endParaRPr b="1" sz="3500">
              <a:solidFill>
                <a:schemeClr val="dk2"/>
              </a:solidFill>
              <a:latin typeface="Times New Roman"/>
              <a:ea typeface="Times New Roman"/>
              <a:cs typeface="Times New Roman"/>
              <a:sym typeface="Times New Roman"/>
            </a:endParaRPr>
          </a:p>
          <a:p>
            <a:pPr indent="-384175" lvl="1" marL="914400" rtl="0" algn="l">
              <a:spcBef>
                <a:spcPts val="0"/>
              </a:spcBef>
              <a:spcAft>
                <a:spcPts val="0"/>
              </a:spcAft>
              <a:buClr>
                <a:schemeClr val="dk2"/>
              </a:buClr>
              <a:buSzPct val="100000"/>
              <a:buFont typeface="Times New Roman"/>
              <a:buChar char="○"/>
            </a:pPr>
            <a:r>
              <a:rPr b="1" lang="en" sz="3500">
                <a:solidFill>
                  <a:schemeClr val="dk2"/>
                </a:solidFill>
                <a:latin typeface="Times New Roman"/>
                <a:ea typeface="Times New Roman"/>
                <a:cs typeface="Times New Roman"/>
                <a:sym typeface="Times New Roman"/>
              </a:rPr>
              <a:t>Clubs &amp; Associations</a:t>
            </a:r>
            <a:endParaRPr b="1" sz="3500">
              <a:solidFill>
                <a:schemeClr val="dk2"/>
              </a:solidFill>
              <a:latin typeface="Times New Roman"/>
              <a:ea typeface="Times New Roman"/>
              <a:cs typeface="Times New Roman"/>
              <a:sym typeface="Times New Roman"/>
            </a:endParaRPr>
          </a:p>
          <a:p>
            <a:pPr indent="-384175" lvl="1" marL="914400" rtl="0" algn="l">
              <a:spcBef>
                <a:spcPts val="0"/>
              </a:spcBef>
              <a:spcAft>
                <a:spcPts val="0"/>
              </a:spcAft>
              <a:buClr>
                <a:schemeClr val="dk2"/>
              </a:buClr>
              <a:buSzPct val="100000"/>
              <a:buFont typeface="Times New Roman"/>
              <a:buChar char="○"/>
            </a:pPr>
            <a:r>
              <a:rPr b="1" lang="en" sz="3500">
                <a:solidFill>
                  <a:schemeClr val="dk2"/>
                </a:solidFill>
                <a:latin typeface="Times New Roman"/>
                <a:ea typeface="Times New Roman"/>
                <a:cs typeface="Times New Roman"/>
                <a:sym typeface="Times New Roman"/>
              </a:rPr>
              <a:t>Credit Unions/Banks</a:t>
            </a:r>
            <a:endParaRPr b="1" sz="3500">
              <a:solidFill>
                <a:schemeClr val="dk2"/>
              </a:solidFill>
              <a:latin typeface="Times New Roman"/>
              <a:ea typeface="Times New Roman"/>
              <a:cs typeface="Times New Roman"/>
              <a:sym typeface="Times New Roman"/>
            </a:endParaRPr>
          </a:p>
          <a:p>
            <a:pPr indent="-384175" lvl="1" marL="914400" rtl="0" algn="l">
              <a:spcBef>
                <a:spcPts val="0"/>
              </a:spcBef>
              <a:spcAft>
                <a:spcPts val="0"/>
              </a:spcAft>
              <a:buClr>
                <a:schemeClr val="dk2"/>
              </a:buClr>
              <a:buSzPct val="100000"/>
              <a:buFont typeface="Times New Roman"/>
              <a:buChar char="○"/>
            </a:pPr>
            <a:r>
              <a:rPr b="1" lang="en" sz="3500">
                <a:solidFill>
                  <a:schemeClr val="dk2"/>
                </a:solidFill>
                <a:latin typeface="Times New Roman"/>
                <a:ea typeface="Times New Roman"/>
                <a:cs typeface="Times New Roman"/>
                <a:sym typeface="Times New Roman"/>
              </a:rPr>
              <a:t>Competitions &amp; Essays</a:t>
            </a:r>
            <a:endParaRPr b="1" sz="3500">
              <a:solidFill>
                <a:schemeClr val="dk2"/>
              </a:solidFill>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7"/>
          <p:cNvSpPr txBox="1"/>
          <p:nvPr>
            <p:ph type="title"/>
          </p:nvPr>
        </p:nvSpPr>
        <p:spPr>
          <a:xfrm>
            <a:off x="471900" y="478450"/>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When Do You Apply?</a:t>
            </a:r>
            <a:endParaRPr/>
          </a:p>
        </p:txBody>
      </p:sp>
      <p:sp>
        <p:nvSpPr>
          <p:cNvPr id="92" name="Google Shape;92;p17"/>
          <p:cNvSpPr txBox="1"/>
          <p:nvPr>
            <p:ph idx="1" type="body"/>
          </p:nvPr>
        </p:nvSpPr>
        <p:spPr>
          <a:xfrm>
            <a:off x="471900" y="1919075"/>
            <a:ext cx="8222100" cy="2710200"/>
          </a:xfrm>
          <a:prstGeom prst="rect">
            <a:avLst/>
          </a:prstGeom>
        </p:spPr>
        <p:txBody>
          <a:bodyPr anchorCtr="0" anchor="t" bIns="91425" lIns="91425" spcFirstLastPara="1" rIns="91425" wrap="square" tIns="91425">
            <a:normAutofit lnSpcReduction="20000"/>
          </a:bodyPr>
          <a:lstStyle/>
          <a:p>
            <a:pPr indent="-381000" lvl="0" marL="457200" rtl="0" algn="l">
              <a:spcBef>
                <a:spcPts val="0"/>
              </a:spcBef>
              <a:spcAft>
                <a:spcPts val="0"/>
              </a:spcAft>
              <a:buClr>
                <a:schemeClr val="dk2"/>
              </a:buClr>
              <a:buSzPts val="2400"/>
              <a:buChar char="-"/>
            </a:pPr>
            <a:r>
              <a:rPr b="1" lang="en" sz="2400">
                <a:solidFill>
                  <a:schemeClr val="dk2"/>
                </a:solidFill>
              </a:rPr>
              <a:t>As soon as possible - some scholarship deadlines are as early as a year before college starts</a:t>
            </a:r>
            <a:endParaRPr b="1" sz="2400">
              <a:solidFill>
                <a:schemeClr val="dk2"/>
              </a:solidFill>
            </a:endParaRPr>
          </a:p>
          <a:p>
            <a:pPr indent="-381000" lvl="0" marL="457200" rtl="0" algn="l">
              <a:spcBef>
                <a:spcPts val="0"/>
              </a:spcBef>
              <a:spcAft>
                <a:spcPts val="0"/>
              </a:spcAft>
              <a:buClr>
                <a:schemeClr val="dk2"/>
              </a:buClr>
              <a:buSzPts val="2400"/>
              <a:buChar char="-"/>
            </a:pPr>
            <a:r>
              <a:rPr b="1" lang="en" sz="2400">
                <a:solidFill>
                  <a:schemeClr val="dk2"/>
                </a:solidFill>
              </a:rPr>
              <a:t>Start researching the summer between your junior and senior year</a:t>
            </a:r>
            <a:endParaRPr b="1" sz="2400">
              <a:solidFill>
                <a:schemeClr val="dk2"/>
              </a:solidFill>
            </a:endParaRPr>
          </a:p>
          <a:p>
            <a:pPr indent="-381000" lvl="0" marL="457200" rtl="0" algn="l">
              <a:spcBef>
                <a:spcPts val="0"/>
              </a:spcBef>
              <a:spcAft>
                <a:spcPts val="0"/>
              </a:spcAft>
              <a:buClr>
                <a:schemeClr val="dk2"/>
              </a:buClr>
              <a:buSzPts val="2400"/>
              <a:buChar char="-"/>
            </a:pPr>
            <a:r>
              <a:rPr b="1" lang="en" sz="2400">
                <a:solidFill>
                  <a:schemeClr val="dk2"/>
                </a:solidFill>
              </a:rPr>
              <a:t>Check each </a:t>
            </a:r>
            <a:r>
              <a:rPr b="1" lang="en" sz="2400">
                <a:solidFill>
                  <a:schemeClr val="dk2"/>
                </a:solidFill>
              </a:rPr>
              <a:t>Scholarship</a:t>
            </a:r>
            <a:r>
              <a:rPr b="1" lang="en" sz="2400">
                <a:solidFill>
                  <a:schemeClr val="dk2"/>
                </a:solidFill>
              </a:rPr>
              <a:t> deadline - each scholarship has its own individual deadline </a:t>
            </a:r>
            <a:endParaRPr b="1" sz="2400">
              <a:solidFill>
                <a:schemeClr val="dk2"/>
              </a:solidFill>
            </a:endParaRPr>
          </a:p>
          <a:p>
            <a:pPr indent="0" lvl="0" marL="0" rtl="0" algn="l">
              <a:spcBef>
                <a:spcPts val="1200"/>
              </a:spcBef>
              <a:spcAft>
                <a:spcPts val="1200"/>
              </a:spcAft>
              <a:buNone/>
            </a:pPr>
            <a:r>
              <a:rPr lang="en"/>
              <a:t>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8"/>
          <p:cNvSpPr txBox="1"/>
          <p:nvPr>
            <p:ph type="title"/>
          </p:nvPr>
        </p:nvSpPr>
        <p:spPr>
          <a:xfrm>
            <a:off x="480975" y="5404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How Do You Apply?</a:t>
            </a:r>
            <a:endParaRPr/>
          </a:p>
        </p:txBody>
      </p:sp>
      <p:sp>
        <p:nvSpPr>
          <p:cNvPr id="98" name="Google Shape;98;p18"/>
          <p:cNvSpPr txBox="1"/>
          <p:nvPr>
            <p:ph idx="1" type="body"/>
          </p:nvPr>
        </p:nvSpPr>
        <p:spPr>
          <a:xfrm>
            <a:off x="148725" y="1735150"/>
            <a:ext cx="8886600" cy="3247200"/>
          </a:xfrm>
          <a:prstGeom prst="rect">
            <a:avLst/>
          </a:prstGeom>
        </p:spPr>
        <p:txBody>
          <a:bodyPr anchorCtr="0" anchor="t" bIns="91425" lIns="91425" spcFirstLastPara="1" rIns="91425" wrap="square" tIns="91425">
            <a:normAutofit/>
          </a:bodyPr>
          <a:lstStyle/>
          <a:p>
            <a:pPr indent="0" lvl="0" marL="0" rtl="0" algn="l">
              <a:lnSpc>
                <a:spcPct val="100000"/>
              </a:lnSpc>
              <a:spcBef>
                <a:spcPts val="0"/>
              </a:spcBef>
              <a:spcAft>
                <a:spcPts val="0"/>
              </a:spcAft>
              <a:buNone/>
            </a:pPr>
            <a:r>
              <a:t/>
            </a:r>
            <a:endParaRPr b="1" sz="1200">
              <a:solidFill>
                <a:schemeClr val="dk2"/>
              </a:solidFill>
            </a:endParaRPr>
          </a:p>
          <a:p>
            <a:pPr indent="0" lvl="0" marL="0" rtl="0" algn="l">
              <a:lnSpc>
                <a:spcPct val="100000"/>
              </a:lnSpc>
              <a:spcBef>
                <a:spcPts val="1200"/>
              </a:spcBef>
              <a:spcAft>
                <a:spcPts val="0"/>
              </a:spcAft>
              <a:buNone/>
            </a:pPr>
            <a:r>
              <a:rPr b="1" lang="en" sz="2400">
                <a:solidFill>
                  <a:schemeClr val="dk2"/>
                </a:solidFill>
              </a:rPr>
              <a:t>Each scholarship has its own requirements.</a:t>
            </a:r>
            <a:endParaRPr b="1" sz="2400">
              <a:solidFill>
                <a:schemeClr val="dk2"/>
              </a:solidFill>
            </a:endParaRPr>
          </a:p>
          <a:p>
            <a:pPr indent="0" lvl="0" marL="0" rtl="0" algn="l">
              <a:lnSpc>
                <a:spcPct val="100000"/>
              </a:lnSpc>
              <a:spcBef>
                <a:spcPts val="1200"/>
              </a:spcBef>
              <a:spcAft>
                <a:spcPts val="0"/>
              </a:spcAft>
              <a:buNone/>
            </a:pPr>
            <a:r>
              <a:rPr b="1" lang="en" sz="2400">
                <a:solidFill>
                  <a:schemeClr val="dk2"/>
                </a:solidFill>
              </a:rPr>
              <a:t>Read the scholarship’s website carefully - it will give you </a:t>
            </a:r>
            <a:r>
              <a:rPr b="1" lang="en" sz="2400">
                <a:solidFill>
                  <a:schemeClr val="dk2"/>
                </a:solidFill>
              </a:rPr>
              <a:t>details of who qualifies and how to apply</a:t>
            </a:r>
            <a:endParaRPr b="1" sz="2400">
              <a:solidFill>
                <a:schemeClr val="dk2"/>
              </a:solidFill>
            </a:endParaRPr>
          </a:p>
          <a:p>
            <a:pPr indent="0" lvl="0" marL="0" rtl="0" algn="l">
              <a:lnSpc>
                <a:spcPct val="100000"/>
              </a:lnSpc>
              <a:spcBef>
                <a:spcPts val="1200"/>
              </a:spcBef>
              <a:spcAft>
                <a:spcPts val="1200"/>
              </a:spcAft>
              <a:buNone/>
            </a:pPr>
            <a:r>
              <a:rPr b="1" lang="en" sz="2400">
                <a:solidFill>
                  <a:schemeClr val="dk2"/>
                </a:solidFill>
              </a:rPr>
              <a:t>Make sure to read the application carefully, fill it out completely, and meet the application deadline</a:t>
            </a:r>
            <a:endParaRPr b="1" sz="2400">
              <a:solidFill>
                <a:schemeClr val="dk2"/>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9"/>
          <p:cNvSpPr txBox="1"/>
          <p:nvPr>
            <p:ph type="title"/>
          </p:nvPr>
        </p:nvSpPr>
        <p:spPr>
          <a:xfrm>
            <a:off x="460950" y="466050"/>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How Do You Get Your Scholarship Money?</a:t>
            </a:r>
            <a:endParaRPr/>
          </a:p>
        </p:txBody>
      </p:sp>
      <p:sp>
        <p:nvSpPr>
          <p:cNvPr id="104" name="Google Shape;104;p19"/>
          <p:cNvSpPr txBox="1"/>
          <p:nvPr>
            <p:ph idx="1" type="body"/>
          </p:nvPr>
        </p:nvSpPr>
        <p:spPr>
          <a:xfrm>
            <a:off x="0" y="1710375"/>
            <a:ext cx="9144000" cy="3259500"/>
          </a:xfrm>
          <a:prstGeom prst="rect">
            <a:avLst/>
          </a:prstGeom>
        </p:spPr>
        <p:txBody>
          <a:bodyPr anchorCtr="0" anchor="t" bIns="91425" lIns="91425" spcFirstLastPara="1" rIns="91425" wrap="square" tIns="91425">
            <a:normAutofit lnSpcReduction="20000"/>
          </a:bodyPr>
          <a:lstStyle/>
          <a:p>
            <a:pPr indent="0" lvl="0" marL="0" rtl="0" algn="l">
              <a:lnSpc>
                <a:spcPct val="100000"/>
              </a:lnSpc>
              <a:spcBef>
                <a:spcPts val="0"/>
              </a:spcBef>
              <a:spcAft>
                <a:spcPts val="0"/>
              </a:spcAft>
              <a:buNone/>
            </a:pPr>
            <a:r>
              <a:rPr b="1" lang="en" sz="2300">
                <a:solidFill>
                  <a:schemeClr val="dk2"/>
                </a:solidFill>
              </a:rPr>
              <a:t>Depends on the Scholarship</a:t>
            </a:r>
            <a:endParaRPr b="1" sz="2300">
              <a:solidFill>
                <a:schemeClr val="dk2"/>
              </a:solidFill>
            </a:endParaRPr>
          </a:p>
          <a:p>
            <a:pPr indent="-387350" lvl="0" marL="457200" rtl="0" algn="l">
              <a:lnSpc>
                <a:spcPct val="100000"/>
              </a:lnSpc>
              <a:spcBef>
                <a:spcPts val="1200"/>
              </a:spcBef>
              <a:spcAft>
                <a:spcPts val="0"/>
              </a:spcAft>
              <a:buClr>
                <a:schemeClr val="dk2"/>
              </a:buClr>
              <a:buSzPts val="2500"/>
              <a:buChar char="-"/>
            </a:pPr>
            <a:r>
              <a:rPr b="1" lang="en" sz="2500">
                <a:solidFill>
                  <a:schemeClr val="dk2"/>
                </a:solidFill>
              </a:rPr>
              <a:t>Money might go directly to your college - it can be applied to tuition, fees, or other amounts you owe. Sometimes you have to send them verification of your class schedule before sending the money to your school.</a:t>
            </a:r>
            <a:endParaRPr b="1" sz="800">
              <a:solidFill>
                <a:schemeClr val="dk2"/>
              </a:solidFill>
            </a:endParaRPr>
          </a:p>
          <a:p>
            <a:pPr indent="-279400" lvl="0" marL="457200" rtl="0" algn="l">
              <a:lnSpc>
                <a:spcPct val="100000"/>
              </a:lnSpc>
              <a:spcBef>
                <a:spcPts val="0"/>
              </a:spcBef>
              <a:spcAft>
                <a:spcPts val="0"/>
              </a:spcAft>
              <a:buClr>
                <a:schemeClr val="dk2"/>
              </a:buClr>
              <a:buSzPts val="800"/>
              <a:buChar char="-"/>
            </a:pPr>
            <a:r>
              <a:t/>
            </a:r>
            <a:endParaRPr b="1" sz="800">
              <a:solidFill>
                <a:schemeClr val="dk2"/>
              </a:solidFill>
            </a:endParaRPr>
          </a:p>
          <a:p>
            <a:pPr indent="-387350" lvl="0" marL="457200" rtl="0" algn="l">
              <a:lnSpc>
                <a:spcPct val="100000"/>
              </a:lnSpc>
              <a:spcBef>
                <a:spcPts val="0"/>
              </a:spcBef>
              <a:spcAft>
                <a:spcPts val="0"/>
              </a:spcAft>
              <a:buClr>
                <a:schemeClr val="dk2"/>
              </a:buClr>
              <a:buSzPts val="2500"/>
              <a:buChar char="-"/>
            </a:pPr>
            <a:r>
              <a:rPr b="1" lang="en" sz="2500">
                <a:solidFill>
                  <a:schemeClr val="dk2"/>
                </a:solidFill>
              </a:rPr>
              <a:t>Money might be sent directly to you in a check</a:t>
            </a:r>
            <a:endParaRPr b="1" sz="800">
              <a:solidFill>
                <a:schemeClr val="dk2"/>
              </a:solidFill>
            </a:endParaRPr>
          </a:p>
          <a:p>
            <a:pPr indent="-279400" lvl="0" marL="457200" rtl="0" algn="l">
              <a:lnSpc>
                <a:spcPct val="100000"/>
              </a:lnSpc>
              <a:spcBef>
                <a:spcPts val="0"/>
              </a:spcBef>
              <a:spcAft>
                <a:spcPts val="0"/>
              </a:spcAft>
              <a:buClr>
                <a:schemeClr val="dk2"/>
              </a:buClr>
              <a:buSzPts val="800"/>
              <a:buChar char="-"/>
            </a:pPr>
            <a:r>
              <a:t/>
            </a:r>
            <a:endParaRPr b="1" sz="800">
              <a:solidFill>
                <a:schemeClr val="dk2"/>
              </a:solidFill>
            </a:endParaRPr>
          </a:p>
          <a:p>
            <a:pPr indent="-387350" lvl="0" marL="457200" rtl="0" algn="l">
              <a:lnSpc>
                <a:spcPct val="100000"/>
              </a:lnSpc>
              <a:spcBef>
                <a:spcPts val="0"/>
              </a:spcBef>
              <a:spcAft>
                <a:spcPts val="0"/>
              </a:spcAft>
              <a:buClr>
                <a:schemeClr val="dk2"/>
              </a:buClr>
              <a:buSzPts val="2500"/>
              <a:buChar char="-"/>
            </a:pPr>
            <a:r>
              <a:rPr b="1" lang="en" sz="2500">
                <a:solidFill>
                  <a:schemeClr val="dk2"/>
                </a:solidFill>
              </a:rPr>
              <a:t>Scholarship donor should let you know how to expect payment when you are told about the scholarship. If not, be sure to ask.</a:t>
            </a:r>
            <a:endParaRPr b="1" sz="2500">
              <a:solidFill>
                <a:schemeClr val="dk2"/>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0"/>
          <p:cNvSpPr txBox="1"/>
          <p:nvPr>
            <p:ph type="title"/>
          </p:nvPr>
        </p:nvSpPr>
        <p:spPr>
          <a:xfrm>
            <a:off x="471900" y="470975"/>
            <a:ext cx="8222100" cy="1035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SzPts val="990"/>
              <a:buNone/>
            </a:pPr>
            <a:r>
              <a:rPr lang="en" sz="3080"/>
              <a:t>How Does a Scholarship Affect My </a:t>
            </a:r>
            <a:endParaRPr sz="3080"/>
          </a:p>
          <a:p>
            <a:pPr indent="0" lvl="0" marL="0" rtl="0" algn="ctr">
              <a:spcBef>
                <a:spcPts val="0"/>
              </a:spcBef>
              <a:spcAft>
                <a:spcPts val="0"/>
              </a:spcAft>
              <a:buSzPts val="990"/>
              <a:buNone/>
            </a:pPr>
            <a:r>
              <a:rPr lang="en" sz="3080"/>
              <a:t>Other Student Aid?</a:t>
            </a:r>
            <a:endParaRPr sz="3080"/>
          </a:p>
        </p:txBody>
      </p:sp>
      <p:sp>
        <p:nvSpPr>
          <p:cNvPr id="110" name="Google Shape;110;p20"/>
          <p:cNvSpPr txBox="1"/>
          <p:nvPr>
            <p:ph idx="1" type="body"/>
          </p:nvPr>
        </p:nvSpPr>
        <p:spPr>
          <a:xfrm>
            <a:off x="471900" y="1919075"/>
            <a:ext cx="8222100" cy="27102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b="1" lang="en" sz="2400">
                <a:solidFill>
                  <a:schemeClr val="dk2"/>
                </a:solidFill>
              </a:rPr>
              <a:t>Scholarships will affect your other student aid - all student aid added together cannot be more than your cost of attendance at your college or university.</a:t>
            </a:r>
            <a:endParaRPr b="1" sz="2400">
              <a:solidFill>
                <a:schemeClr val="dk2"/>
              </a:solidFill>
            </a:endParaRPr>
          </a:p>
          <a:p>
            <a:pPr indent="0" lvl="0" marL="0" rtl="0" algn="l">
              <a:spcBef>
                <a:spcPts val="1200"/>
              </a:spcBef>
              <a:spcAft>
                <a:spcPts val="1200"/>
              </a:spcAft>
              <a:buNone/>
            </a:pPr>
            <a:r>
              <a:rPr b="1" lang="en" sz="2400">
                <a:solidFill>
                  <a:schemeClr val="dk2"/>
                </a:solidFill>
              </a:rPr>
              <a:t>Let your school know when you receive a new scholarship so that the financial aid office can subtract the amount from your cost of attendance (and from certain other aid, such as loans, that you might have been offered).</a:t>
            </a:r>
            <a:endParaRPr b="1" sz="2400">
              <a:solidFill>
                <a:schemeClr val="dk2"/>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1"/>
          <p:cNvSpPr txBox="1"/>
          <p:nvPr>
            <p:ph type="title"/>
          </p:nvPr>
        </p:nvSpPr>
        <p:spPr>
          <a:xfrm>
            <a:off x="406500" y="3421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Where to Start Looking for Scholarships:</a:t>
            </a:r>
            <a:endParaRPr/>
          </a:p>
        </p:txBody>
      </p:sp>
      <p:sp>
        <p:nvSpPr>
          <p:cNvPr id="116" name="Google Shape;116;p21"/>
          <p:cNvSpPr txBox="1"/>
          <p:nvPr>
            <p:ph idx="1" type="body"/>
          </p:nvPr>
        </p:nvSpPr>
        <p:spPr>
          <a:xfrm>
            <a:off x="0" y="1747550"/>
            <a:ext cx="9144000" cy="3296700"/>
          </a:xfrm>
          <a:prstGeom prst="rect">
            <a:avLst/>
          </a:prstGeom>
        </p:spPr>
        <p:txBody>
          <a:bodyPr anchorCtr="0" anchor="t" bIns="91425" lIns="91425" spcFirstLastPara="1" rIns="91425" wrap="square" tIns="91425">
            <a:noAutofit/>
          </a:bodyPr>
          <a:lstStyle/>
          <a:p>
            <a:pPr indent="-347260" lvl="0" marL="457200" rtl="0" algn="l">
              <a:lnSpc>
                <a:spcPct val="105000"/>
              </a:lnSpc>
              <a:spcBef>
                <a:spcPts val="0"/>
              </a:spcBef>
              <a:spcAft>
                <a:spcPts val="0"/>
              </a:spcAft>
              <a:buClr>
                <a:srgbClr val="212529"/>
              </a:buClr>
              <a:buSzPts val="1869"/>
              <a:buFont typeface="Times New Roman"/>
              <a:buChar char="-"/>
            </a:pPr>
            <a:r>
              <a:rPr b="1" lang="en" sz="1868">
                <a:solidFill>
                  <a:srgbClr val="212529"/>
                </a:solidFill>
                <a:latin typeface="Times New Roman"/>
                <a:ea typeface="Times New Roman"/>
                <a:cs typeface="Times New Roman"/>
                <a:sym typeface="Times New Roman"/>
              </a:rPr>
              <a:t>Your School - (</a:t>
            </a:r>
            <a:r>
              <a:rPr b="1" lang="en" sz="1868" u="sng">
                <a:solidFill>
                  <a:srgbClr val="1155CC"/>
                </a:solidFill>
                <a:latin typeface="Times New Roman"/>
                <a:ea typeface="Times New Roman"/>
                <a:cs typeface="Times New Roman"/>
                <a:sym typeface="Times New Roman"/>
                <a:hlinkClick r:id="rId3">
                  <a:extLst>
                    <a:ext uri="{A12FA001-AC4F-418D-AE19-62706E023703}">
                      <ahyp:hlinkClr val="tx"/>
                    </a:ext>
                  </a:extLst>
                </a:hlinkClick>
              </a:rPr>
              <a:t>ACHS Website</a:t>
            </a:r>
            <a:r>
              <a:rPr b="1" lang="en" sz="1868">
                <a:solidFill>
                  <a:srgbClr val="212529"/>
                </a:solidFill>
                <a:latin typeface="Times New Roman"/>
                <a:ea typeface="Times New Roman"/>
                <a:cs typeface="Times New Roman"/>
                <a:sym typeface="Times New Roman"/>
              </a:rPr>
              <a:t>; For Parents; Senior Year Information; Scholarships</a:t>
            </a:r>
            <a:endParaRPr b="1" sz="1868">
              <a:solidFill>
                <a:srgbClr val="212529"/>
              </a:solidFill>
              <a:latin typeface="Times New Roman"/>
              <a:ea typeface="Times New Roman"/>
              <a:cs typeface="Times New Roman"/>
              <a:sym typeface="Times New Roman"/>
            </a:endParaRPr>
          </a:p>
          <a:p>
            <a:pPr indent="-347260" lvl="0" marL="457200" rtl="0" algn="l">
              <a:lnSpc>
                <a:spcPct val="105000"/>
              </a:lnSpc>
              <a:spcBef>
                <a:spcPts val="0"/>
              </a:spcBef>
              <a:spcAft>
                <a:spcPts val="0"/>
              </a:spcAft>
              <a:buClr>
                <a:srgbClr val="212529"/>
              </a:buClr>
              <a:buSzPts val="1869"/>
              <a:buFont typeface="Times New Roman"/>
              <a:buChar char="-"/>
            </a:pPr>
            <a:r>
              <a:rPr b="1" lang="en" sz="1868">
                <a:solidFill>
                  <a:srgbClr val="212529"/>
                </a:solidFill>
                <a:latin typeface="Times New Roman"/>
                <a:ea typeface="Times New Roman"/>
                <a:cs typeface="Times New Roman"/>
                <a:sym typeface="Times New Roman"/>
              </a:rPr>
              <a:t>Financial Aid Office at the college you are looking at</a:t>
            </a:r>
            <a:endParaRPr b="1" sz="1868">
              <a:solidFill>
                <a:srgbClr val="212529"/>
              </a:solidFill>
              <a:latin typeface="Times New Roman"/>
              <a:ea typeface="Times New Roman"/>
              <a:cs typeface="Times New Roman"/>
              <a:sym typeface="Times New Roman"/>
            </a:endParaRPr>
          </a:p>
          <a:p>
            <a:pPr indent="-347260" lvl="0" marL="457200" rtl="0" algn="l">
              <a:lnSpc>
                <a:spcPct val="105000"/>
              </a:lnSpc>
              <a:spcBef>
                <a:spcPts val="0"/>
              </a:spcBef>
              <a:spcAft>
                <a:spcPts val="0"/>
              </a:spcAft>
              <a:buClr>
                <a:srgbClr val="212529"/>
              </a:buClr>
              <a:buSzPts val="1869"/>
              <a:buFont typeface="Times New Roman"/>
              <a:buChar char="-"/>
            </a:pPr>
            <a:r>
              <a:rPr b="1" lang="en" sz="1868">
                <a:solidFill>
                  <a:srgbClr val="212529"/>
                </a:solidFill>
                <a:latin typeface="Times New Roman"/>
                <a:ea typeface="Times New Roman"/>
                <a:cs typeface="Times New Roman"/>
                <a:sym typeface="Times New Roman"/>
              </a:rPr>
              <a:t>U.S. Department of </a:t>
            </a:r>
            <a:r>
              <a:rPr b="1" lang="en" sz="1868" u="sng">
                <a:solidFill>
                  <a:srgbClr val="1155CC"/>
                </a:solidFill>
                <a:latin typeface="Times New Roman"/>
                <a:ea typeface="Times New Roman"/>
                <a:cs typeface="Times New Roman"/>
                <a:sym typeface="Times New Roman"/>
                <a:hlinkClick r:id="rId4">
                  <a:extLst>
                    <a:ext uri="{A12FA001-AC4F-418D-AE19-62706E023703}">
                      <ahyp:hlinkClr val="tx"/>
                    </a:ext>
                  </a:extLst>
                </a:hlinkClick>
              </a:rPr>
              <a:t>Labor’s Free Scholarship Search Tool</a:t>
            </a:r>
            <a:endParaRPr b="1" sz="1868">
              <a:solidFill>
                <a:srgbClr val="1155CC"/>
              </a:solidFill>
              <a:latin typeface="Times New Roman"/>
              <a:ea typeface="Times New Roman"/>
              <a:cs typeface="Times New Roman"/>
              <a:sym typeface="Times New Roman"/>
            </a:endParaRPr>
          </a:p>
          <a:p>
            <a:pPr indent="-347260" lvl="0" marL="457200" rtl="0" algn="l">
              <a:lnSpc>
                <a:spcPct val="105000"/>
              </a:lnSpc>
              <a:spcBef>
                <a:spcPts val="0"/>
              </a:spcBef>
              <a:spcAft>
                <a:spcPts val="0"/>
              </a:spcAft>
              <a:buClr>
                <a:srgbClr val="1155CC"/>
              </a:buClr>
              <a:buSzPts val="1869"/>
              <a:buFont typeface="Times New Roman"/>
              <a:buChar char="-"/>
            </a:pPr>
            <a:r>
              <a:rPr b="1" lang="en" sz="1868" u="sng">
                <a:solidFill>
                  <a:srgbClr val="1155CC"/>
                </a:solidFill>
                <a:latin typeface="Times New Roman"/>
                <a:ea typeface="Times New Roman"/>
                <a:cs typeface="Times New Roman"/>
                <a:sym typeface="Times New Roman"/>
                <a:hlinkClick r:id="rId5">
                  <a:extLst>
                    <a:ext uri="{A12FA001-AC4F-418D-AE19-62706E023703}">
                      <ahyp:hlinkClr val="tx"/>
                    </a:ext>
                  </a:extLst>
                </a:hlinkClick>
              </a:rPr>
              <a:t>Federal Student Aid</a:t>
            </a:r>
            <a:endParaRPr b="1" sz="1868" u="sng">
              <a:solidFill>
                <a:srgbClr val="1155CC"/>
              </a:solidFill>
              <a:latin typeface="Times New Roman"/>
              <a:ea typeface="Times New Roman"/>
              <a:cs typeface="Times New Roman"/>
              <a:sym typeface="Times New Roman"/>
            </a:endParaRPr>
          </a:p>
          <a:p>
            <a:pPr indent="-347260" lvl="0" marL="457200" rtl="0" algn="l">
              <a:lnSpc>
                <a:spcPct val="105000"/>
              </a:lnSpc>
              <a:spcBef>
                <a:spcPts val="0"/>
              </a:spcBef>
              <a:spcAft>
                <a:spcPts val="0"/>
              </a:spcAft>
              <a:buClr>
                <a:srgbClr val="212529"/>
              </a:buClr>
              <a:buSzPts val="1869"/>
              <a:buFont typeface="Times New Roman"/>
              <a:buChar char="-"/>
            </a:pPr>
            <a:r>
              <a:rPr b="1" lang="en" sz="1868">
                <a:solidFill>
                  <a:srgbClr val="212529"/>
                </a:solidFill>
                <a:latin typeface="Times New Roman"/>
                <a:ea typeface="Times New Roman"/>
                <a:cs typeface="Times New Roman"/>
                <a:sym typeface="Times New Roman"/>
              </a:rPr>
              <a:t>Your</a:t>
            </a:r>
            <a:r>
              <a:rPr b="1" lang="en" sz="1868">
                <a:solidFill>
                  <a:srgbClr val="1155CC"/>
                </a:solidFill>
                <a:latin typeface="Times New Roman"/>
                <a:ea typeface="Times New Roman"/>
                <a:cs typeface="Times New Roman"/>
                <a:sym typeface="Times New Roman"/>
              </a:rPr>
              <a:t> </a:t>
            </a:r>
            <a:r>
              <a:rPr b="1" lang="en" sz="1868" u="sng">
                <a:solidFill>
                  <a:srgbClr val="1155CC"/>
                </a:solidFill>
                <a:latin typeface="Times New Roman"/>
                <a:ea typeface="Times New Roman"/>
                <a:cs typeface="Times New Roman"/>
                <a:sym typeface="Times New Roman"/>
                <a:hlinkClick r:id="rId6">
                  <a:extLst>
                    <a:ext uri="{A12FA001-AC4F-418D-AE19-62706E023703}">
                      <ahyp:hlinkClr val="tx"/>
                    </a:ext>
                  </a:extLst>
                </a:hlinkClick>
              </a:rPr>
              <a:t>State Grant Agency</a:t>
            </a:r>
            <a:endParaRPr b="1" sz="1868">
              <a:solidFill>
                <a:srgbClr val="1155CC"/>
              </a:solidFill>
              <a:latin typeface="Times New Roman"/>
              <a:ea typeface="Times New Roman"/>
              <a:cs typeface="Times New Roman"/>
              <a:sym typeface="Times New Roman"/>
            </a:endParaRPr>
          </a:p>
          <a:p>
            <a:pPr indent="-347260" lvl="0" marL="457200" rtl="0" algn="l">
              <a:lnSpc>
                <a:spcPct val="105000"/>
              </a:lnSpc>
              <a:spcBef>
                <a:spcPts val="0"/>
              </a:spcBef>
              <a:spcAft>
                <a:spcPts val="0"/>
              </a:spcAft>
              <a:buClr>
                <a:srgbClr val="212529"/>
              </a:buClr>
              <a:buSzPts val="1869"/>
              <a:buFont typeface="Times New Roman"/>
              <a:buChar char="-"/>
            </a:pPr>
            <a:r>
              <a:rPr b="1" lang="en" sz="1868">
                <a:solidFill>
                  <a:srgbClr val="212529"/>
                </a:solidFill>
                <a:latin typeface="Times New Roman"/>
                <a:ea typeface="Times New Roman"/>
                <a:cs typeface="Times New Roman"/>
                <a:sym typeface="Times New Roman"/>
              </a:rPr>
              <a:t>Your library’s reference section</a:t>
            </a:r>
            <a:endParaRPr b="1" sz="1868">
              <a:solidFill>
                <a:srgbClr val="212529"/>
              </a:solidFill>
              <a:latin typeface="Times New Roman"/>
              <a:ea typeface="Times New Roman"/>
              <a:cs typeface="Times New Roman"/>
              <a:sym typeface="Times New Roman"/>
            </a:endParaRPr>
          </a:p>
          <a:p>
            <a:pPr indent="-347260" lvl="0" marL="457200" rtl="0" algn="l">
              <a:lnSpc>
                <a:spcPct val="105000"/>
              </a:lnSpc>
              <a:spcBef>
                <a:spcPts val="0"/>
              </a:spcBef>
              <a:spcAft>
                <a:spcPts val="0"/>
              </a:spcAft>
              <a:buClr>
                <a:srgbClr val="212529"/>
              </a:buClr>
              <a:buSzPts val="1869"/>
              <a:buFont typeface="Times New Roman"/>
              <a:buChar char="-"/>
            </a:pPr>
            <a:r>
              <a:rPr b="1" lang="en" sz="1868">
                <a:solidFill>
                  <a:srgbClr val="212529"/>
                </a:solidFill>
                <a:latin typeface="Times New Roman"/>
                <a:ea typeface="Times New Roman"/>
                <a:cs typeface="Times New Roman"/>
                <a:sym typeface="Times New Roman"/>
              </a:rPr>
              <a:t>Foundations, religious or community organizations, local businesses, or civic groups</a:t>
            </a:r>
            <a:endParaRPr b="1" sz="1868">
              <a:solidFill>
                <a:srgbClr val="212529"/>
              </a:solidFill>
              <a:latin typeface="Times New Roman"/>
              <a:ea typeface="Times New Roman"/>
              <a:cs typeface="Times New Roman"/>
              <a:sym typeface="Times New Roman"/>
            </a:endParaRPr>
          </a:p>
          <a:p>
            <a:pPr indent="-347260" lvl="0" marL="457200" rtl="0" algn="l">
              <a:lnSpc>
                <a:spcPct val="105000"/>
              </a:lnSpc>
              <a:spcBef>
                <a:spcPts val="0"/>
              </a:spcBef>
              <a:spcAft>
                <a:spcPts val="0"/>
              </a:spcAft>
              <a:buClr>
                <a:srgbClr val="212529"/>
              </a:buClr>
              <a:buSzPts val="1869"/>
              <a:buFont typeface="Times New Roman"/>
              <a:buChar char="-"/>
            </a:pPr>
            <a:r>
              <a:rPr b="1" lang="en" sz="1868">
                <a:solidFill>
                  <a:srgbClr val="212529"/>
                </a:solidFill>
                <a:latin typeface="Times New Roman"/>
                <a:ea typeface="Times New Roman"/>
                <a:cs typeface="Times New Roman"/>
                <a:sym typeface="Times New Roman"/>
              </a:rPr>
              <a:t>Organizations</a:t>
            </a:r>
            <a:r>
              <a:rPr b="1" lang="en" sz="1868">
                <a:solidFill>
                  <a:srgbClr val="212529"/>
                </a:solidFill>
                <a:latin typeface="Times New Roman"/>
                <a:ea typeface="Times New Roman"/>
                <a:cs typeface="Times New Roman"/>
                <a:sym typeface="Times New Roman"/>
              </a:rPr>
              <a:t> (including professional associations related to your field of interest</a:t>
            </a:r>
            <a:endParaRPr b="1" sz="1868">
              <a:solidFill>
                <a:srgbClr val="212529"/>
              </a:solidFill>
              <a:latin typeface="Times New Roman"/>
              <a:ea typeface="Times New Roman"/>
              <a:cs typeface="Times New Roman"/>
              <a:sym typeface="Times New Roman"/>
            </a:endParaRPr>
          </a:p>
          <a:p>
            <a:pPr indent="-347260" lvl="0" marL="457200" rtl="0" algn="l">
              <a:lnSpc>
                <a:spcPct val="105000"/>
              </a:lnSpc>
              <a:spcBef>
                <a:spcPts val="0"/>
              </a:spcBef>
              <a:spcAft>
                <a:spcPts val="0"/>
              </a:spcAft>
              <a:buClr>
                <a:srgbClr val="212529"/>
              </a:buClr>
              <a:buSzPts val="1869"/>
              <a:buFont typeface="Times New Roman"/>
              <a:buChar char="-"/>
            </a:pPr>
            <a:r>
              <a:rPr b="1" lang="en" sz="1868">
                <a:solidFill>
                  <a:srgbClr val="212529"/>
                </a:solidFill>
                <a:latin typeface="Times New Roman"/>
                <a:ea typeface="Times New Roman"/>
                <a:cs typeface="Times New Roman"/>
                <a:sym typeface="Times New Roman"/>
              </a:rPr>
              <a:t>Ethnicity-</a:t>
            </a:r>
            <a:r>
              <a:rPr b="1" lang="en" sz="1868">
                <a:solidFill>
                  <a:srgbClr val="212529"/>
                </a:solidFill>
                <a:latin typeface="Times New Roman"/>
                <a:ea typeface="Times New Roman"/>
                <a:cs typeface="Times New Roman"/>
                <a:sym typeface="Times New Roman"/>
              </a:rPr>
              <a:t>based</a:t>
            </a:r>
            <a:r>
              <a:rPr b="1" lang="en" sz="1868">
                <a:solidFill>
                  <a:srgbClr val="212529"/>
                </a:solidFill>
                <a:latin typeface="Times New Roman"/>
                <a:ea typeface="Times New Roman"/>
                <a:cs typeface="Times New Roman"/>
                <a:sym typeface="Times New Roman"/>
              </a:rPr>
              <a:t> organizations</a:t>
            </a:r>
            <a:endParaRPr b="1" sz="1868">
              <a:solidFill>
                <a:srgbClr val="212529"/>
              </a:solidFill>
              <a:latin typeface="Times New Roman"/>
              <a:ea typeface="Times New Roman"/>
              <a:cs typeface="Times New Roman"/>
              <a:sym typeface="Times New Roman"/>
            </a:endParaRPr>
          </a:p>
          <a:p>
            <a:pPr indent="-347260" lvl="0" marL="457200" rtl="0" algn="l">
              <a:lnSpc>
                <a:spcPct val="105000"/>
              </a:lnSpc>
              <a:spcBef>
                <a:spcPts val="0"/>
              </a:spcBef>
              <a:spcAft>
                <a:spcPts val="0"/>
              </a:spcAft>
              <a:buClr>
                <a:schemeClr val="dk2"/>
              </a:buClr>
              <a:buSzPts val="1869"/>
              <a:buFont typeface="Times New Roman"/>
              <a:buChar char="-"/>
            </a:pPr>
            <a:r>
              <a:rPr b="1" lang="en" sz="1868">
                <a:solidFill>
                  <a:schemeClr val="dk2"/>
                </a:solidFill>
                <a:latin typeface="Times New Roman"/>
                <a:ea typeface="Times New Roman"/>
                <a:cs typeface="Times New Roman"/>
                <a:sym typeface="Times New Roman"/>
              </a:rPr>
              <a:t>Your employer or parent’s employers</a:t>
            </a:r>
            <a:endParaRPr sz="1260">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1A237E"/>
      </a:accent5>
      <a:accent6>
        <a:srgbClr val="F4B400"/>
      </a:accent6>
      <a:hlink>
        <a:srgbClr val="1A237E"/>
      </a:hlink>
      <a:folHlink>
        <a:srgbClr val="1A237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